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handoutMasterIdLst>
    <p:handoutMasterId r:id="rId24"/>
  </p:handoutMasterIdLst>
  <p:sldIdLst>
    <p:sldId id="272" r:id="rId2"/>
    <p:sldId id="273" r:id="rId3"/>
    <p:sldId id="274" r:id="rId4"/>
    <p:sldId id="275" r:id="rId5"/>
    <p:sldId id="276" r:id="rId6"/>
    <p:sldId id="278" r:id="rId7"/>
    <p:sldId id="277"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2" r:id="rId21"/>
    <p:sldId id="291" r:id="rId22"/>
  </p:sldIdLst>
  <p:sldSz cx="12192000" cy="6858000"/>
  <p:notesSz cx="6858000" cy="994568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434"/>
    <a:srgbClr val="FFCCCC"/>
    <a:srgbClr val="FFFBFE"/>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142" autoAdjust="0"/>
  </p:normalViewPr>
  <p:slideViewPr>
    <p:cSldViewPr snapToGrid="0">
      <p:cViewPr varScale="1">
        <p:scale>
          <a:sx n="91" d="100"/>
          <a:sy n="91" d="100"/>
        </p:scale>
        <p:origin x="1350" y="-48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C94DA88A-700E-4959-AD05-3C421866BDC6}" type="datetime4">
              <a:rPr kumimoji="1" lang="ja-JP" altLang="en-US" smtClean="0">
                <a:latin typeface="Meiryo UI" panose="020B0604030504040204" pitchFamily="50" charset="-128"/>
                <a:ea typeface="Meiryo UI" panose="020B0604030504040204" pitchFamily="50" charset="-128"/>
              </a:rPr>
              <a:t>2025年8月20日</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FA09A4F4-89FA-4551-A9F4-ECDBD52C06D6}" type="slidenum">
              <a:rPr kumimoji="1" lang="en-US" altLang="ja-JP"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481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EECA54F6-A409-4052-BA8C-D33E3AF8AD29}" type="datetime4">
              <a:rPr lang="ja-JP" altLang="en-US" smtClean="0"/>
              <a:pPr/>
              <a:t>2025年8月20日</a:t>
            </a:fld>
            <a:endParaRPr lang="ja-JP" altLang="en-US" dirty="0"/>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893B0CF2-7F87-4E02-A248-870047730F99}" type="slidenum">
              <a:rPr lang="en-US" altLang="ja-JP" smtClean="0"/>
              <a:pPr/>
              <a:t>‹#›</a:t>
            </a:fld>
            <a:endParaRPr lang="ja-JP" alt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893B0CF2-7F87-4E02-A248-870047730F99}" type="slidenum">
              <a:rPr lang="en-US" altLang="ja-JP" smtClean="0">
                <a:latin typeface="Meiryo UI" panose="020B0604030504040204" pitchFamily="50" charset="-128"/>
                <a:ea typeface="Meiryo UI" panose="020B0604030504040204" pitchFamily="50" charset="-128"/>
              </a:rPr>
              <a:t>1</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巻き爪は爪甲が横方向に湾曲した状態です。</a:t>
            </a:r>
            <a:endParaRPr kumimoji="1" lang="en-US" altLang="ja-JP" dirty="0"/>
          </a:p>
          <a:p>
            <a:r>
              <a:rPr kumimoji="1" lang="ja-JP" altLang="en-US" dirty="0"/>
              <a:t>要因はさまざまで窮屈な靴など不適切な履き物を使用、歩行時に足趾に力が入らない（浮指の状態）</a:t>
            </a:r>
            <a:endParaRPr kumimoji="1" lang="en-US" altLang="ja-JP" dirty="0"/>
          </a:p>
          <a:p>
            <a:r>
              <a:rPr kumimoji="1" lang="ja-JP" altLang="en-US" dirty="0"/>
              <a:t>深爪など不適切な爪の切り方による爪甲の成長を障害している</a:t>
            </a:r>
            <a:endParaRPr kumimoji="1" lang="en-US" altLang="ja-JP" dirty="0"/>
          </a:p>
          <a:p>
            <a:r>
              <a:rPr kumimoji="1" lang="ja-JP" altLang="en-US" dirty="0"/>
              <a:t>外反母趾に伴い母趾が回内することで外側が巻き爪になり陥入する場合もある</a:t>
            </a:r>
            <a:endParaRPr kumimoji="1" lang="en-US" altLang="ja-JP" dirty="0"/>
          </a:p>
          <a:p>
            <a:endParaRPr kumimoji="1" lang="en-US" altLang="ja-JP" dirty="0"/>
          </a:p>
          <a:p>
            <a:r>
              <a:rPr kumimoji="1" lang="ja-JP" altLang="en-US" dirty="0"/>
              <a:t>陥入爪は爪が過度に内側へ湾曲した状態で爪の先端の角が軟部組織に食い込み炎症を起こした状態です。</a:t>
            </a:r>
            <a:endParaRPr kumimoji="1" lang="en-US" altLang="ja-JP" dirty="0"/>
          </a:p>
          <a:p>
            <a:r>
              <a:rPr kumimoji="1" lang="ja-JP" altLang="en-US" dirty="0"/>
              <a:t>軽度の場合は歩行時に発赤や痛みを生じるが、進行すると安静時にも痛みを生じるようになり化膿する事がある。</a:t>
            </a:r>
            <a:endParaRPr kumimoji="1" lang="en-US" altLang="ja-JP" dirty="0"/>
          </a:p>
          <a:p>
            <a:r>
              <a:rPr kumimoji="1" lang="ja-JP" altLang="en-US" dirty="0"/>
              <a:t>まず原因が何か？アセスメントする必要がある。</a:t>
            </a:r>
            <a:endParaRPr kumimoji="1" lang="en-US" altLang="ja-JP" dirty="0"/>
          </a:p>
          <a:p>
            <a:r>
              <a:rPr kumimoji="1" lang="ja-JP" altLang="en-US" dirty="0"/>
              <a:t>・深爪になっていないか</a:t>
            </a:r>
            <a:endParaRPr kumimoji="1" lang="en-US" altLang="ja-JP" dirty="0"/>
          </a:p>
          <a:p>
            <a:r>
              <a:rPr kumimoji="1" lang="ja-JP" altLang="en-US" dirty="0"/>
              <a:t>・視力障害があると深く切り過ぎる以外にも皮膚を傷つけてしまう恐れもある</a:t>
            </a:r>
            <a:endParaRPr kumimoji="1" lang="en-US" altLang="ja-JP" dirty="0"/>
          </a:p>
          <a:p>
            <a:r>
              <a:rPr kumimoji="1" lang="ja-JP" altLang="en-US" dirty="0"/>
              <a:t>・普段の履き物はどのようなタイプのものを履いているか？（・幅が狭いもの・ヒールの高い靴など足全体や爪に負担のかかる靴を履いていないか？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11</a:t>
            </a:fld>
            <a:endParaRPr lang="ja-JP" altLang="en-US" dirty="0"/>
          </a:p>
        </p:txBody>
      </p:sp>
    </p:spTree>
    <p:extLst>
      <p:ext uri="{BB962C8B-B14F-4D97-AF65-F5344CB8AC3E}">
        <p14:creationId xmlns:p14="http://schemas.microsoft.com/office/powerpoint/2010/main" val="392048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軽度の場合は歩行時に発赤や痛みを生じるが、進行すると安静時にも痛みを生じるようになり化膿する事がある。</a:t>
            </a:r>
            <a:endParaRPr kumimoji="1" lang="ja-JP" altLang="en-US" dirty="0"/>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12</a:t>
            </a:fld>
            <a:endParaRPr lang="ja-JP" altLang="en-US" dirty="0"/>
          </a:p>
        </p:txBody>
      </p:sp>
    </p:spTree>
    <p:extLst>
      <p:ext uri="{BB962C8B-B14F-4D97-AF65-F5344CB8AC3E}">
        <p14:creationId xmlns:p14="http://schemas.microsoft.com/office/powerpoint/2010/main" val="280158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鶏眼、胼胝は過剰にかかる圧に対抗して角質を厚くして皮膚の奥を守ろうとしている状態です</a:t>
            </a:r>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13</a:t>
            </a:fld>
            <a:endParaRPr lang="ja-JP" altLang="en-US" dirty="0"/>
          </a:p>
        </p:txBody>
      </p:sp>
    </p:spTree>
    <p:extLst>
      <p:ext uri="{BB962C8B-B14F-4D97-AF65-F5344CB8AC3E}">
        <p14:creationId xmlns:p14="http://schemas.microsoft.com/office/powerpoint/2010/main" val="118423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疣贅はヒトパピローマウイルスが表皮を構成する主成分である角化細胞に寄生して生じる。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鶏眼や胼胝を削る</a:t>
            </a:r>
            <a:r>
              <a:rPr kumimoji="1" lang="ja-JP" altLang="en-US" dirty="0"/>
              <a:t>時に使用する物は・コーンカッター・グラインダー・キュレットなどがあります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14</a:t>
            </a:fld>
            <a:endParaRPr lang="ja-JP" altLang="en-US" dirty="0"/>
          </a:p>
        </p:txBody>
      </p:sp>
    </p:spTree>
    <p:extLst>
      <p:ext uri="{BB962C8B-B14F-4D97-AF65-F5344CB8AC3E}">
        <p14:creationId xmlns:p14="http://schemas.microsoft.com/office/powerpoint/2010/main" val="376665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足のアーチの崩れが外反母趾になりやすい・・・加齢や体重増加、身体機能の衰えなどにより、土踏まずにある「内側の縦アーチ」に過度な負担がかかってくると扁平足になります。</a:t>
            </a:r>
            <a:endParaRPr kumimoji="1" lang="en-US" altLang="ja-JP" dirty="0"/>
          </a:p>
          <a:p>
            <a:r>
              <a:rPr kumimoji="1" lang="ja-JP" altLang="en-US" dirty="0"/>
              <a:t>さらに足の前側に負担がかかってくると</a:t>
            </a:r>
            <a:r>
              <a:rPr kumimoji="1" lang="en-US" altLang="ja-JP" dirty="0"/>
              <a:t>5</a:t>
            </a:r>
            <a:r>
              <a:rPr kumimoji="1" lang="ja-JP" altLang="en-US" dirty="0"/>
              <a:t>本の指の付け根を結ぶ横アーチが押しつぶされ、あしの横幅が広がった「開張足」になってくることもあります。どちらが起こっても踏み返しの時に親指の付け根にはおおきな負担がかかってしまいます</a:t>
            </a:r>
            <a:endParaRPr kumimoji="1" lang="en-US" altLang="ja-JP" dirty="0"/>
          </a:p>
          <a:p>
            <a:r>
              <a:rPr kumimoji="1" lang="ja-JP" altLang="en-US" dirty="0"/>
              <a:t>膝が痛む変形性ひざ関節症と外反母趾の相関が強いこともわかっており、外反母趾は親指だけの問題ではありません。写真のようにあらゆる症状を伴います</a:t>
            </a:r>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15</a:t>
            </a:fld>
            <a:endParaRPr lang="ja-JP" altLang="en-US" dirty="0"/>
          </a:p>
        </p:txBody>
      </p:sp>
    </p:spTree>
    <p:extLst>
      <p:ext uri="{BB962C8B-B14F-4D97-AF65-F5344CB8AC3E}">
        <p14:creationId xmlns:p14="http://schemas.microsoft.com/office/powerpoint/2010/main" val="187581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16</a:t>
            </a:fld>
            <a:endParaRPr lang="ja-JP" altLang="en-US" dirty="0"/>
          </a:p>
        </p:txBody>
      </p:sp>
    </p:spTree>
    <p:extLst>
      <p:ext uri="{BB962C8B-B14F-4D97-AF65-F5344CB8AC3E}">
        <p14:creationId xmlns:p14="http://schemas.microsoft.com/office/powerpoint/2010/main" val="169097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ここでの足の観察ポイントは糖尿病で神経障害・血流障害・など足病変を予防のための項目を紹介します</a:t>
            </a:r>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17</a:t>
            </a:fld>
            <a:endParaRPr lang="ja-JP" altLang="en-US" dirty="0"/>
          </a:p>
        </p:txBody>
      </p:sp>
    </p:spTree>
    <p:extLst>
      <p:ext uri="{BB962C8B-B14F-4D97-AF65-F5344CB8AC3E}">
        <p14:creationId xmlns:p14="http://schemas.microsoft.com/office/powerpoint/2010/main" val="341136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ご自分の爪を見てみましょう！</a:t>
            </a:r>
            <a:endParaRPr kumimoji="1" lang="en-US" altLang="ja-JP" dirty="0"/>
          </a:p>
          <a:p>
            <a:r>
              <a:rPr kumimoji="1" lang="ja-JP" altLang="en-US" dirty="0"/>
              <a:t>入浴後や足浴後などにすると爪がやわらかくなり切りやすい</a:t>
            </a:r>
            <a:endParaRPr kumimoji="1" lang="en-US" altLang="ja-JP" dirty="0"/>
          </a:p>
          <a:p>
            <a:r>
              <a:rPr kumimoji="1" lang="ja-JP" altLang="en-US" dirty="0"/>
              <a:t>爪の間にあるか角質はゾンデを使用すると良いです</a:t>
            </a:r>
            <a:endParaRPr kumimoji="1" lang="en-US" altLang="ja-JP" dirty="0"/>
          </a:p>
          <a:p>
            <a:r>
              <a:rPr kumimoji="1" lang="ja-JP" altLang="en-US" dirty="0"/>
              <a:t>爪には構造上縦に線が入っているため、深爪をしたり、丸く切ったり、斜め方向にカットするとバイアスが発生し、そこから内側へ巻き込み巻き爪を発生させる原因となります</a:t>
            </a:r>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18</a:t>
            </a:fld>
            <a:endParaRPr lang="ja-JP" altLang="en-US" dirty="0"/>
          </a:p>
        </p:txBody>
      </p:sp>
    </p:spTree>
    <p:extLst>
      <p:ext uri="{BB962C8B-B14F-4D97-AF65-F5344CB8AC3E}">
        <p14:creationId xmlns:p14="http://schemas.microsoft.com/office/powerpoint/2010/main" val="4001453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ヤスリは削る爪に対して直角にあてて一定方向に削る</a:t>
            </a:r>
            <a:endParaRPr kumimoji="1" lang="en-US" altLang="ja-JP" dirty="0"/>
          </a:p>
          <a:p>
            <a:r>
              <a:rPr kumimoji="1" lang="ja-JP" altLang="en-US" dirty="0"/>
              <a:t>削っている部分の爪がなめらかになるよう適宜方向に合わせて角度を変えて削る</a:t>
            </a:r>
            <a:endParaRPr kumimoji="1" lang="en-US" altLang="ja-JP" dirty="0"/>
          </a:p>
          <a:p>
            <a:r>
              <a:rPr kumimoji="1" lang="ja-JP" altLang="en-US" dirty="0"/>
              <a:t>爪を持ち上げるような角度で削らないようにする</a:t>
            </a:r>
            <a:endParaRPr kumimoji="1" lang="en-US" altLang="ja-JP" dirty="0"/>
          </a:p>
          <a:p>
            <a:r>
              <a:rPr kumimoji="1" lang="ja-JP" altLang="en-US" dirty="0"/>
              <a:t>ニッパーは手に包むようにして持ち、一度にたくさん切るのではなく刃先</a:t>
            </a:r>
            <a:r>
              <a:rPr kumimoji="1" lang="en-US" altLang="ja-JP" dirty="0"/>
              <a:t>1/3</a:t>
            </a:r>
            <a:r>
              <a:rPr kumimoji="1" lang="ja-JP" altLang="en-US" dirty="0"/>
              <a:t>を使用して少しずつカットする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19</a:t>
            </a:fld>
            <a:endParaRPr lang="ja-JP" altLang="en-US" dirty="0"/>
          </a:p>
        </p:txBody>
      </p:sp>
    </p:spTree>
    <p:extLst>
      <p:ext uri="{BB962C8B-B14F-4D97-AF65-F5344CB8AC3E}">
        <p14:creationId xmlns:p14="http://schemas.microsoft.com/office/powerpoint/2010/main" val="380600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20</a:t>
            </a:fld>
            <a:endParaRPr lang="ja-JP" altLang="en-US" dirty="0"/>
          </a:p>
        </p:txBody>
      </p:sp>
    </p:spTree>
    <p:extLst>
      <p:ext uri="{BB962C8B-B14F-4D97-AF65-F5344CB8AC3E}">
        <p14:creationId xmlns:p14="http://schemas.microsoft.com/office/powerpoint/2010/main" val="249126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2</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35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爪の解剖とはたらき</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①保護機能：爪は指先を保護し、外部からの衝撃や傷から皮膚をまもる。</a:t>
            </a:r>
          </a:p>
          <a:p>
            <a:r>
              <a:rPr kumimoji="1" lang="ja-JP" altLang="en-US" dirty="0">
                <a:latin typeface="Meiryo UI" panose="020B0604030504040204" pitchFamily="50" charset="-128"/>
                <a:ea typeface="Meiryo UI" panose="020B0604030504040204" pitchFamily="50" charset="-128"/>
              </a:rPr>
              <a:t>②物をつかむ：爪は物をつかむ際に重要な役割を果たします。爪があることで指先に力を入れやすくなり、細かい作業や物をしっかりとつかむことが可能になります。</a:t>
            </a:r>
          </a:p>
          <a:p>
            <a:r>
              <a:rPr kumimoji="1" lang="ja-JP" altLang="en-US" dirty="0">
                <a:latin typeface="Meiryo UI" panose="020B0604030504040204" pitchFamily="50" charset="-128"/>
                <a:ea typeface="Meiryo UI" panose="020B0604030504040204" pitchFamily="50" charset="-128"/>
              </a:rPr>
              <a:t>③バランスの維持：足の爪は歩行時に地面からの圧力を受け止め、体のバランスを保つ役割を果たします。</a:t>
            </a:r>
          </a:p>
          <a:p>
            <a:r>
              <a:rPr kumimoji="1" lang="ja-JP" altLang="en-US" dirty="0">
                <a:latin typeface="Meiryo UI" panose="020B0604030504040204" pitchFamily="50" charset="-128"/>
                <a:ea typeface="Meiryo UI" panose="020B0604030504040204" pitchFamily="50" charset="-128"/>
              </a:rPr>
              <a:t>④成長と再生：爪は爪母という部分で生成され、日々成長します。健康な成人の爪は</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日に</a:t>
            </a:r>
            <a:r>
              <a:rPr kumimoji="1" lang="en-US" altLang="ja-JP" dirty="0">
                <a:latin typeface="Meiryo UI" panose="020B0604030504040204" pitchFamily="50" charset="-128"/>
                <a:ea typeface="Meiryo UI" panose="020B0604030504040204" pitchFamily="50" charset="-128"/>
              </a:rPr>
              <a:t>0.1㎜</a:t>
            </a:r>
            <a:r>
              <a:rPr kumimoji="1" lang="ja-JP" altLang="en-US" dirty="0">
                <a:latin typeface="Meiryo UI" panose="020B0604030504040204" pitchFamily="50" charset="-128"/>
                <a:ea typeface="Meiryo UI" panose="020B0604030504040204" pitchFamily="50" charset="-128"/>
              </a:rPr>
              <a:t>から</a:t>
            </a:r>
            <a:r>
              <a:rPr kumimoji="1" lang="en-US" altLang="ja-JP" dirty="0">
                <a:latin typeface="Meiryo UI" panose="020B0604030504040204" pitchFamily="50" charset="-128"/>
                <a:ea typeface="Meiryo UI" panose="020B0604030504040204" pitchFamily="50" charset="-128"/>
              </a:rPr>
              <a:t>0.2㎜</a:t>
            </a:r>
            <a:r>
              <a:rPr kumimoji="1" lang="ja-JP" altLang="en-US" dirty="0">
                <a:latin typeface="Meiryo UI" panose="020B0604030504040204" pitchFamily="50" charset="-128"/>
                <a:ea typeface="Meiryo UI" panose="020B0604030504040204" pitchFamily="50" charset="-128"/>
              </a:rPr>
              <a:t>伸びるとされています。</a:t>
            </a:r>
          </a:p>
          <a:p>
            <a:r>
              <a:rPr kumimoji="1" lang="ja-JP" altLang="en-US" dirty="0">
                <a:latin typeface="Meiryo UI" panose="020B0604030504040204" pitchFamily="50" charset="-128"/>
                <a:ea typeface="Meiryo UI" panose="020B0604030504040204" pitchFamily="50" charset="-128"/>
              </a:rPr>
              <a:t>爪がない場合の不具合</a:t>
            </a:r>
          </a:p>
          <a:p>
            <a:r>
              <a:rPr lang="ja-JP" altLang="en-US" sz="1200" dirty="0"/>
              <a:t>足の爪がない状態で過ごすといつの間にか</a:t>
            </a:r>
            <a:r>
              <a:rPr lang="en-US" altLang="ja-JP" sz="1200" dirty="0"/>
              <a:t>【</a:t>
            </a:r>
            <a:r>
              <a:rPr lang="ja-JP" altLang="en-US" sz="1200" dirty="0"/>
              <a:t>腰の痛み・肩や首の痛み</a:t>
            </a:r>
            <a:r>
              <a:rPr lang="en-US" altLang="ja-JP" sz="1200" dirty="0"/>
              <a:t>】</a:t>
            </a:r>
            <a:r>
              <a:rPr lang="ja-JP" altLang="en-US" sz="1200" dirty="0"/>
              <a:t>のトラブルにまで発展していくことがあります。爪がないと指先をうまく使えず歩行時体全体でバランスを補おうとします。これが全身のトラブルに繋がる理由です。また爪はあっても、爪に異常がある場合も同様に体の不調に見舞われる可能性があります。</a:t>
            </a:r>
            <a:endParaRPr lang="en-US" altLang="ja-JP" sz="1200" dirty="0"/>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3</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824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皮膚は大きく</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層に分かれており外界側から表皮・真皮・皮下組織に分かれています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・対外保護：外界の刺激からの遮断・保護をする対外保護、体内の水分が失われるのを防ぐ</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・体温調節：暑い時は汗をかいて体温を下げ、寒い時は立毛筋が収縮して体温を保持します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・知覚作用：温覚、痛覚、触覚、搔痒などの外部の刺激を感知する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・分泌作用：皮脂腺から皮脂を分泌し、肌の乾燥を防ぎ最近の繫殖を抑える役割がありますまた、汗腺から汗を分泌し体温調節にも関与します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・貯蔵作用：皮下脂肪としてエネルギーを蓄える役割を持っています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・排泄作用：体内の老廃物を汗として排出する機能があり、これにより体内のバランスを保つ役割も果しています</a:t>
            </a: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4</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358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ＭＳ ゴシック" panose="020B0609070205080204" pitchFamily="49" charset="-128"/>
                <a:ea typeface="ＭＳ ゴシック" panose="020B0609070205080204" pitchFamily="49" charset="-128"/>
              </a:rPr>
              <a:t>4</a:t>
            </a:r>
            <a:r>
              <a:rPr lang="ja-JP" altLang="en-US" sz="1200" dirty="0">
                <a:latin typeface="ＭＳ ゴシック" panose="020B0609070205080204" pitchFamily="49" charset="-128"/>
                <a:ea typeface="ＭＳ ゴシック" panose="020B0609070205080204" pitchFamily="49" charset="-128"/>
              </a:rPr>
              <a:t>本足で体重を支えている動物に対して、人間は</a:t>
            </a:r>
            <a:r>
              <a:rPr lang="en-US" altLang="ja-JP" sz="1200" dirty="0">
                <a:latin typeface="ＭＳ ゴシック" panose="020B0609070205080204" pitchFamily="49" charset="-128"/>
                <a:ea typeface="ＭＳ ゴシック" panose="020B0609070205080204" pitchFamily="49" charset="-128"/>
              </a:rPr>
              <a:t>2</a:t>
            </a:r>
            <a:r>
              <a:rPr lang="ja-JP" altLang="en-US" sz="1200" dirty="0">
                <a:latin typeface="ＭＳ ゴシック" panose="020B0609070205080204" pitchFamily="49" charset="-128"/>
                <a:ea typeface="ＭＳ ゴシック" panose="020B0609070205080204" pitchFamily="49" charset="-128"/>
              </a:rPr>
              <a:t>本の足で支えているため負担は相当なものです。直立した状態で</a:t>
            </a:r>
            <a:r>
              <a:rPr lang="en-US" altLang="ja-JP" sz="1200" dirty="0">
                <a:latin typeface="ＭＳ ゴシック" panose="020B0609070205080204" pitchFamily="49" charset="-128"/>
                <a:ea typeface="ＭＳ ゴシック" panose="020B0609070205080204" pitchFamily="49" charset="-128"/>
              </a:rPr>
              <a:t>2</a:t>
            </a:r>
            <a:r>
              <a:rPr lang="ja-JP" altLang="en-US" sz="1200" dirty="0">
                <a:latin typeface="ＭＳ ゴシック" panose="020B0609070205080204" pitchFamily="49" charset="-128"/>
                <a:ea typeface="ＭＳ ゴシック" panose="020B0609070205080204" pitchFamily="49" charset="-128"/>
              </a:rPr>
              <a:t>本の足に全体重がかかっているのです。</a:t>
            </a:r>
            <a:endParaRPr lang="en-US" altLang="ja-JP" sz="120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足裏と地面の接地面積は体表面積のわずか</a:t>
            </a: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％で、どのようにバランスをとっているかというと、親指のつけ根、小指のつけ根と踵の真ん中の</a:t>
            </a:r>
            <a:r>
              <a:rPr lang="en-US" altLang="ja-JP" sz="1200" dirty="0">
                <a:latin typeface="ＭＳ ゴシック" panose="020B0609070205080204" pitchFamily="49" charset="-128"/>
                <a:ea typeface="ＭＳ ゴシック" panose="020B0609070205080204" pitchFamily="49" charset="-128"/>
              </a:rPr>
              <a:t>3</a:t>
            </a:r>
            <a:r>
              <a:rPr lang="ja-JP" altLang="en-US" sz="1200" dirty="0">
                <a:latin typeface="ＭＳ ゴシック" panose="020B0609070205080204" pitchFamily="49" charset="-128"/>
                <a:ea typeface="ＭＳ ゴシック" panose="020B0609070205080204" pitchFamily="49" charset="-128"/>
              </a:rPr>
              <a:t>点でカメラの三脚のようにしてバランスをとっています。</a:t>
            </a:r>
            <a:endParaRPr lang="en-US" altLang="ja-JP" sz="1200" dirty="0">
              <a:latin typeface="ＭＳ ゴシック" panose="020B0609070205080204" pitchFamily="49" charset="-128"/>
              <a:ea typeface="ＭＳ ゴシック" panose="020B0609070205080204" pitchFamily="49"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5</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845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内側アーチ：かかとと親指のつけ根を結ぶ縦アーチ</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横アーチ：</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本の指の付け根を結ぶ</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外測アーチ：かかとと小指の付け根を結ぶ縦アーチ</a:t>
            </a: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6</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10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足裏と地面の接地面積は、体表面積のわずか</a:t>
            </a: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％の場所に絵のようにたくさんの骨や筋肉・腱が複雑に関わっています</a:t>
            </a:r>
            <a:endParaRPr lang="en-US" altLang="ja-JP" sz="12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7</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676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8</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490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0" indent="0">
              <a:buNone/>
            </a:pPr>
            <a:r>
              <a:rPr lang="ja-JP" altLang="en-US" sz="1200" dirty="0"/>
              <a:t>・</a:t>
            </a:r>
            <a:r>
              <a:rPr lang="en-US" altLang="ja-JP" sz="1200" dirty="0"/>
              <a:t>3</a:t>
            </a:r>
            <a:r>
              <a:rPr lang="ja-JP" altLang="en-US" sz="1200" dirty="0"/>
              <a:t>層構造全体が厚くなる</a:t>
            </a:r>
            <a:r>
              <a:rPr lang="ja-JP" altLang="en-US" sz="1200" b="0" dirty="0"/>
              <a:t>厚硬爪甲・・・母趾にできやすい</a:t>
            </a:r>
            <a:endParaRPr lang="en-US" altLang="ja-JP" sz="1200" b="0" dirty="0"/>
          </a:p>
          <a:p>
            <a:pPr marL="0" indent="0">
              <a:buNone/>
            </a:pPr>
            <a:r>
              <a:rPr lang="ja-JP" altLang="en-US" sz="1200" b="0" dirty="0"/>
              <a:t>・爪甲が重なって厚くなる爪甲鉤湾症・・・爪甲が何層にも重なり厚くなった状態（スポーツや山登り、靴のトラブルなどで爪の下に出血や外傷性の爪甲が剝離起こした後に生じる・足に変形があり、爪にかかる外力に偏りが生じるなど）</a:t>
            </a:r>
            <a:endParaRPr lang="en-US" altLang="ja-JP" sz="1200" b="0" dirty="0"/>
          </a:p>
          <a:p>
            <a:pPr marL="0" indent="0">
              <a:buNone/>
            </a:pPr>
            <a:r>
              <a:rPr lang="ja-JP" altLang="en-US" sz="1200" b="0" dirty="0"/>
              <a:t>・爪甲下に角質が重なって厚くなる爪甲下角質増殖・・・爪白癬に代表される変化で、爪甲下に角質が増殖した結果爪甲が肥厚する場合もあります。爪白癬以外でも乾癬、不適切な外力などで起こることがあります</a:t>
            </a:r>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10</a:t>
            </a:fld>
            <a:endParaRPr lang="ja-JP" altLang="en-US" dirty="0"/>
          </a:p>
        </p:txBody>
      </p:sp>
    </p:spTree>
    <p:extLst>
      <p:ext uri="{BB962C8B-B14F-4D97-AF65-F5344CB8AC3E}">
        <p14:creationId xmlns:p14="http://schemas.microsoft.com/office/powerpoint/2010/main" val="300139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grpSp>
        <p:nvGrpSpPr>
          <p:cNvPr id="10" name="グループ 9"/>
          <p:cNvGrpSpPr/>
          <p:nvPr/>
        </p:nvGrpSpPr>
        <p:grpSpPr>
          <a:xfrm>
            <a:off x="0" y="6208894"/>
            <a:ext cx="12192000" cy="649106"/>
            <a:chOff x="0" y="6208894"/>
            <a:chExt cx="12192000" cy="649106"/>
          </a:xfrm>
        </p:grpSpPr>
        <p:sp>
          <p:nvSpPr>
            <p:cNvPr id="2" name="長方形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ja-JP" altLang="en-US" noProof="0" dirty="0"/>
            </a:p>
          </p:txBody>
        </p:sp>
        <p:cxnSp>
          <p:nvCxnSpPr>
            <p:cNvPr id="7" name="直線​​コネクタ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直線​​コネクタ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タイトル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17" name="サブタイトル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ja-JP" altLang="en-US" noProof="0"/>
              <a:t>マスター サブタイトルの書式設定</a:t>
            </a:r>
            <a:endParaRPr kumimoji="0" lang="ja-JP" altLang="en-US" noProof="0" dirty="0"/>
          </a:p>
        </p:txBody>
      </p:sp>
      <p:sp>
        <p:nvSpPr>
          <p:cNvPr id="30" name="日付プレースホルダー 29"/>
          <p:cNvSpPr>
            <a:spLocks noGrp="1"/>
          </p:cNvSpPr>
          <p:nvPr>
            <p:ph type="dt" sz="half" idx="10"/>
          </p:nvPr>
        </p:nvSpPr>
        <p:spPr/>
        <p:txBody>
          <a:bodyPr rtlCol="0"/>
          <a:lstStyle/>
          <a:p>
            <a:pPr rtl="0"/>
            <a:fld id="{E7D9F5B4-D2B9-4671-9B63-0110E6386A4E}" type="datetime4">
              <a:rPr lang="ja-JP" altLang="en-US" smtClean="0"/>
              <a:t>2025年8月20日</a:t>
            </a:fld>
            <a:endParaRPr lang="en-US" dirty="0"/>
          </a:p>
        </p:txBody>
      </p:sp>
      <p:sp>
        <p:nvSpPr>
          <p:cNvPr id="19" name="フッター プレースホルダー 18"/>
          <p:cNvSpPr>
            <a:spLocks noGrp="1"/>
          </p:cNvSpPr>
          <p:nvPr>
            <p:ph type="ftr" sz="quarter" idx="11"/>
          </p:nvPr>
        </p:nvSpPr>
        <p:spPr/>
        <p:txBody>
          <a:bodyPr rtlCol="0"/>
          <a:lstStyle/>
          <a:p>
            <a:pPr rtl="0"/>
            <a:r>
              <a:rPr lang="ja-JP" altLang="en-US" noProof="0" dirty="0"/>
              <a:t>フッターを追加</a:t>
            </a:r>
          </a:p>
        </p:txBody>
      </p:sp>
      <p:sp>
        <p:nvSpPr>
          <p:cNvPr id="27" name="スライド番号プレースホルダー 2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rtl="0"/>
            <a:fld id="{0189D195-22A8-4E03-A4C1-FF558F7B427F}" type="datetime4">
              <a:rPr lang="ja-JP" altLang="en-US" smtClean="0"/>
              <a:t>2025年8月20日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914402"/>
            <a:ext cx="2743200" cy="5211763"/>
          </a:xfrm>
        </p:spPr>
        <p:txBody>
          <a:bodyPr vert="eaVert"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a:xfrm>
            <a:off x="609600" y="914402"/>
            <a:ext cx="8026400" cy="5211763"/>
          </a:xfrm>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rtl="0"/>
            <a:fld id="{A59B777F-2BA6-42C0-83EF-2CC97DD0D6E7}" type="datetime4">
              <a:rPr lang="ja-JP" altLang="en-US" smtClean="0"/>
              <a:t>2025年8月20日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idx="1"/>
          </p:nvPr>
        </p:nvSpPr>
        <p:spPr/>
        <p:txBody>
          <a:bodyPr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日付プレースホルダー 3"/>
          <p:cNvSpPr>
            <a:spLocks noGrp="1"/>
          </p:cNvSpPr>
          <p:nvPr>
            <p:ph type="dt" sz="half" idx="10"/>
          </p:nvPr>
        </p:nvSpPr>
        <p:spPr/>
        <p:txBody>
          <a:bodyPr rtlCol="0"/>
          <a:lstStyle/>
          <a:p>
            <a:pPr rtl="0"/>
            <a:fld id="{030C11D6-D226-45B1-8AA5-91C501F3B0E7}" type="datetime4">
              <a:rPr lang="ja-JP" altLang="en-US" smtClean="0"/>
              <a:t>2025年8月20日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テキスト プレースホルダー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E5400AA1-06A4-444F-94EA-80BA16484187}" type="datetime4">
              <a:rPr lang="ja-JP" altLang="en-US" smtClean="0"/>
              <a:t>2025年8月20日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0972800" cy="1143000"/>
          </a:xfrm>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コンテンツ プレースホルダー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5" name="日付プレースホルダー 4"/>
          <p:cNvSpPr>
            <a:spLocks noGrp="1"/>
          </p:cNvSpPr>
          <p:nvPr>
            <p:ph type="dt" sz="half" idx="10"/>
          </p:nvPr>
        </p:nvSpPr>
        <p:spPr/>
        <p:txBody>
          <a:bodyPr rtlCol="0"/>
          <a:lstStyle/>
          <a:p>
            <a:pPr rtl="0"/>
            <a:fld id="{7538B790-6ACD-441F-B06D-4917F8B429D2}" type="datetime4">
              <a:rPr lang="ja-JP" altLang="en-US" smtClean="0"/>
              <a:t>2025年8月20日</a:t>
            </a:fld>
            <a:endParaRPr lang="en-US"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0972800" cy="1143000"/>
          </a:xfrm>
        </p:spPr>
        <p:txBody>
          <a:bodyPr tIns="45720" rtlCol="0" anchor="b"/>
          <a:lstStyle>
            <a:lvl1pPr>
              <a:defRPr/>
            </a:lvl1pPr>
          </a:lstStyle>
          <a:p>
            <a:pPr rtl="0"/>
            <a:r>
              <a:rPr lang="ja-JP" altLang="en-US"/>
              <a:t>マスター タイトルの書式設定</a:t>
            </a:r>
            <a:endParaRPr kumimoji="0" lang="en-US" dirty="0"/>
          </a:p>
        </p:txBody>
      </p:sp>
      <p:sp>
        <p:nvSpPr>
          <p:cNvPr id="3" name="テキスト プレースホルダー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5" name="コンテンツ プレースホルダー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4" name="テキスト プレースホルダー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6" name="コンテンツ プレースホルダー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7" name="日付プレースホルダー 6"/>
          <p:cNvSpPr>
            <a:spLocks noGrp="1"/>
          </p:cNvSpPr>
          <p:nvPr>
            <p:ph type="dt" sz="half" idx="10"/>
          </p:nvPr>
        </p:nvSpPr>
        <p:spPr/>
        <p:txBody>
          <a:bodyPr rtlCol="0"/>
          <a:lstStyle/>
          <a:p>
            <a:pPr rtl="0"/>
            <a:fld id="{BA296CEC-F0EC-4499-B406-555829E93D38}" type="datetime4">
              <a:rPr lang="ja-JP" altLang="en-US" smtClean="0"/>
              <a:t>2025年8月20日</a:t>
            </a:fld>
            <a:endParaRPr lang="en-US" dirty="0"/>
          </a:p>
        </p:txBody>
      </p:sp>
      <p:sp>
        <p:nvSpPr>
          <p:cNvPr id="8" name="フッター プレースホルダー 7"/>
          <p:cNvSpPr>
            <a:spLocks noGrp="1"/>
          </p:cNvSpPr>
          <p:nvPr>
            <p:ph type="ftr" sz="quarter" idx="11"/>
          </p:nvPr>
        </p:nvSpPr>
        <p:spPr/>
        <p:txBody>
          <a:bodyPr rtlCol="0"/>
          <a:lstStyle/>
          <a:p>
            <a:pPr rtl="0"/>
            <a:r>
              <a:rPr lang="ja" dirty="0"/>
              <a:t>フッターを追加</a:t>
            </a:r>
            <a:endParaRPr lang="en-US" dirty="0"/>
          </a:p>
        </p:txBody>
      </p:sp>
      <p:sp>
        <p:nvSpPr>
          <p:cNvPr id="9" name="スライド番号プレースホルダー 8"/>
          <p:cNvSpPr>
            <a:spLocks noGrp="1"/>
          </p:cNvSpPr>
          <p:nvPr>
            <p:ph type="sldNum" sz="quarter" idx="12"/>
          </p:nvPr>
        </p:nvSpPr>
        <p:spPr/>
        <p:txBody>
          <a:bodyPr rtlCol="0"/>
          <a:lstStyle/>
          <a:p>
            <a:pPr rtl="0"/>
            <a:fld id="{401CF334-2D5C-4859-84A6-CA7E6E43FAEB}" type="slidenum">
              <a:rPr lang="en-US" smtClean="0"/>
              <a:t>‹#›</a:t>
            </a:fld>
            <a:endParaRPr lang="en-US"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日付プレースホルダー 2"/>
          <p:cNvSpPr>
            <a:spLocks noGrp="1"/>
          </p:cNvSpPr>
          <p:nvPr>
            <p:ph type="dt" sz="half" idx="10"/>
          </p:nvPr>
        </p:nvSpPr>
        <p:spPr/>
        <p:txBody>
          <a:bodyPr rtlCol="0"/>
          <a:lstStyle/>
          <a:p>
            <a:pPr rtl="0"/>
            <a:fld id="{7BC8EE4A-0564-4F19-AF56-1B86A81857A1}" type="datetime4">
              <a:rPr lang="ja-JP" altLang="en-US" smtClean="0"/>
              <a:t>2025年8月20日</a:t>
            </a:fld>
            <a:endParaRPr lang="en-US"/>
          </a:p>
        </p:txBody>
      </p:sp>
      <p:sp>
        <p:nvSpPr>
          <p:cNvPr id="4" name="フッター プレースホルダー 3"/>
          <p:cNvSpPr>
            <a:spLocks noGrp="1"/>
          </p:cNvSpPr>
          <p:nvPr>
            <p:ph type="ftr" sz="quarter" idx="11"/>
          </p:nvPr>
        </p:nvSpPr>
        <p:spPr/>
        <p:txBody>
          <a:bodyPr rtlCol="0"/>
          <a:lstStyle/>
          <a:p>
            <a:pPr rtl="0"/>
            <a:r>
              <a:rPr lang="ja-JP" altLang="en-US" noProof="0" dirty="0"/>
              <a:t>フッターを追加</a:t>
            </a:r>
          </a:p>
        </p:txBody>
      </p:sp>
      <p:sp>
        <p:nvSpPr>
          <p:cNvPr id="5" name="スライド番号プレースホルダー 4"/>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AAD0A0B1-5389-4168-8C71-456999E01C6A}" type="datetime4">
              <a:rPr lang="ja-JP" altLang="en-US" smtClean="0"/>
              <a:t>2025年8月20日</a:t>
            </a:fld>
            <a:endParaRPr lang="en-US" dirty="0"/>
          </a:p>
        </p:txBody>
      </p:sp>
      <p:sp>
        <p:nvSpPr>
          <p:cNvPr id="3" name="フッター プレースホルダー 2"/>
          <p:cNvSpPr>
            <a:spLocks noGrp="1"/>
          </p:cNvSpPr>
          <p:nvPr>
            <p:ph type="ftr" sz="quarter" idx="11"/>
          </p:nvPr>
        </p:nvSpPr>
        <p:spPr/>
        <p:txBody>
          <a:bodyPr rtlCol="0"/>
          <a:lstStyle/>
          <a:p>
            <a:pPr rtl="0"/>
            <a:r>
              <a:rPr lang="ja-JP" altLang="en-US" noProof="0" dirty="0"/>
              <a:t>フッターを追加</a:t>
            </a:r>
          </a:p>
        </p:txBody>
      </p:sp>
      <p:sp>
        <p:nvSpPr>
          <p:cNvPr id="4" name="スライド番号プレースホルダー 3"/>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4" name="コンテンツ プレースホルダー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3" name="テキスト プレースホルダー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3DFAF4E1-8E5B-454D-966C-37225B9702A6}" type="datetime4">
              <a:rPr lang="ja-JP" altLang="en-US" smtClean="0"/>
              <a:t>2025年8月20日</a:t>
            </a:fld>
            <a:endParaRPr lang="en-US"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画像">
    <p:spTree>
      <p:nvGrpSpPr>
        <p:cNvPr id="1" name=""/>
        <p:cNvGrpSpPr/>
        <p:nvPr/>
      </p:nvGrpSpPr>
      <p:grpSpPr>
        <a:xfrm>
          <a:off x="0" y="0"/>
          <a:ext cx="0" cy="0"/>
          <a:chOff x="0" y="0"/>
          <a:chExt cx="0" cy="0"/>
        </a:xfrm>
      </p:grpSpPr>
      <p:sp>
        <p:nvSpPr>
          <p:cNvPr id="9" name="1 つの角を切り取って丸めた四角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dirty="0"/>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dirty="0"/>
          </a:p>
        </p:txBody>
      </p:sp>
      <p:sp>
        <p:nvSpPr>
          <p:cNvPr id="2" name="タイトル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ja-JP" altLang="en-US" noProof="0"/>
              <a:t>マスター タイトルの書式設定</a:t>
            </a:r>
            <a:endParaRPr kumimoji="0"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ja-JP" altLang="en-US" noProof="0"/>
              <a:t>アイコンをクリックして図を追加</a:t>
            </a:r>
            <a:endParaRPr kumimoji="0" lang="ja-JP" altLang="en-US" noProof="0" dirty="0"/>
          </a:p>
        </p:txBody>
      </p:sp>
      <p:sp>
        <p:nvSpPr>
          <p:cNvPr id="4" name="テキスト プレースホルダー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3BA228A8-1DDA-4C9E-B7BB-B3D4A4576159}" type="datetime4">
              <a:rPr lang="ja-JP" altLang="en-US" smtClean="0"/>
              <a:t>2025年8月20日</a:t>
            </a:fld>
            <a:endParaRPr lang="en-US"/>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a:xfrm>
            <a:off x="10769600" y="6356351"/>
            <a:ext cx="812800" cy="365125"/>
          </a:xfrm>
        </p:spPr>
        <p:txBody>
          <a:bodyPr rtlCol="0"/>
          <a:lstStyle/>
          <a:p>
            <a:pPr rtl="0"/>
            <a:fld id="{401CF334-2D5C-4859-84A6-CA7E6E43FAEB}" type="slidenum">
              <a:rPr lang="en-US" altLang="ja-JP" noProof="0" smtClean="0"/>
              <a:t>‹#›</a:t>
            </a:fld>
            <a:endParaRPr lang="ja-JP" altLang="en-US" noProof="0" dirty="0"/>
          </a:p>
        </p:txBody>
      </p:sp>
      <p:sp>
        <p:nvSpPr>
          <p:cNvPr id="10" name="フリーフォーム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
        <p:nvSpPr>
          <p:cNvPr id="11" name="フリーフォーム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グループ 24"/>
          <p:cNvGrpSpPr/>
          <p:nvPr/>
        </p:nvGrpSpPr>
        <p:grpSpPr>
          <a:xfrm>
            <a:off x="-29028" y="-7144"/>
            <a:ext cx="12240731" cy="6879658"/>
            <a:chOff x="0" y="-21658"/>
            <a:chExt cx="12240731" cy="6879658"/>
          </a:xfrm>
        </p:grpSpPr>
        <p:sp>
          <p:nvSpPr>
            <p:cNvPr id="26" name="長方形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p>
          </p:txBody>
        </p:sp>
        <p:grpSp>
          <p:nvGrpSpPr>
            <p:cNvPr id="27" name="グループ 26"/>
            <p:cNvGrpSpPr/>
            <p:nvPr/>
          </p:nvGrpSpPr>
          <p:grpSpPr>
            <a:xfrm>
              <a:off x="0" y="-21658"/>
              <a:ext cx="12240731" cy="1041400"/>
              <a:chOff x="-25356" y="-7144"/>
              <a:chExt cx="12240731" cy="1041400"/>
            </a:xfrm>
          </p:grpSpPr>
          <p:sp>
            <p:nvSpPr>
              <p:cNvPr id="28" name="フリーフォーム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
            <p:nvSpPr>
              <p:cNvPr id="29" name="フリーフォーム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grpSp>
            <p:nvGrpSpPr>
              <p:cNvPr id="31" name="グループ 30"/>
              <p:cNvGrpSpPr/>
              <p:nvPr/>
            </p:nvGrpSpPr>
            <p:grpSpPr>
              <a:xfrm>
                <a:off x="-25356" y="202408"/>
                <a:ext cx="12240731" cy="649224"/>
                <a:chOff x="-19045" y="216550"/>
                <a:chExt cx="9180548" cy="649224"/>
              </a:xfrm>
            </p:grpSpPr>
            <p:sp>
              <p:nvSpPr>
                <p:cNvPr id="32" name="フリーフォーム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ja-JP" altLang="en-US" sz="1800" noProof="0" dirty="0"/>
                </a:p>
              </p:txBody>
            </p:sp>
            <p:sp>
              <p:nvSpPr>
                <p:cNvPr id="33" name="フリーフォーム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ja-JP" altLang="en-US" sz="1800" noProof="0" dirty="0"/>
                </a:p>
              </p:txBody>
            </p:sp>
          </p:grpSp>
        </p:grpSp>
      </p:grpSp>
      <p:sp>
        <p:nvSpPr>
          <p:cNvPr id="9" name="タイトル プレースホルダー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ja-JP" altLang="en-US" noProof="0" dirty="0"/>
              <a:t>クリックしてマスター タイトルのスタイルを編集</a:t>
            </a:r>
            <a:endParaRPr kumimoji="0" lang="ja-JP" altLang="en-US" noProof="0" dirty="0"/>
          </a:p>
        </p:txBody>
      </p:sp>
      <p:sp>
        <p:nvSpPr>
          <p:cNvPr id="30" name="テキスト プレースホルダー 29"/>
          <p:cNvSpPr>
            <a:spLocks noGrp="1"/>
          </p:cNvSpPr>
          <p:nvPr>
            <p:ph type="body" idx="1"/>
          </p:nvPr>
        </p:nvSpPr>
        <p:spPr>
          <a:xfrm>
            <a:off x="609600" y="1935480"/>
            <a:ext cx="10972800" cy="4343400"/>
          </a:xfrm>
          <a:prstGeom prst="rect">
            <a:avLst/>
          </a:prstGeom>
        </p:spPr>
        <p:txBody>
          <a:bodyPr vert="horz" rtlCol="0">
            <a:normAutofit/>
          </a:bodyPr>
          <a:lstStyle/>
          <a:p>
            <a:pPr lvl="0" rtl="0" eaLnBrk="1" latinLnBrk="0" hangingPunct="1"/>
            <a:r>
              <a:rPr lang="ja-JP" altLang="en-US" noProof="0" dirty="0"/>
              <a:t>クリックしてマスター テキストのスタイルを編集</a:t>
            </a:r>
          </a:p>
          <a:p>
            <a:pPr lvl="1" rtl="0" eaLnBrk="1" latinLnBrk="0" hangingPunct="1"/>
            <a:r>
              <a:rPr lang="ja-JP" altLang="en-US" noProof="0" dirty="0"/>
              <a:t>第 </a:t>
            </a:r>
            <a:r>
              <a:rPr lang="en-US" altLang="ja-JP" noProof="0" dirty="0"/>
              <a:t>2 </a:t>
            </a:r>
            <a:r>
              <a:rPr lang="ja-JP" altLang="en-US" noProof="0" dirty="0"/>
              <a:t>レベル</a:t>
            </a:r>
          </a:p>
          <a:p>
            <a:pPr lvl="2" rtl="0" eaLnBrk="1" latinLnBrk="0" hangingPunct="1"/>
            <a:r>
              <a:rPr lang="ja-JP" altLang="en-US" noProof="0" dirty="0"/>
              <a:t>第 </a:t>
            </a:r>
            <a:r>
              <a:rPr lang="en-US" altLang="ja-JP" noProof="0" dirty="0"/>
              <a:t>3 </a:t>
            </a:r>
            <a:r>
              <a:rPr lang="ja-JP" altLang="en-US" noProof="0" dirty="0"/>
              <a:t>レベル</a:t>
            </a:r>
          </a:p>
          <a:p>
            <a:pPr lvl="3" rtl="0" eaLnBrk="1" latinLnBrk="0" hangingPunct="1"/>
            <a:r>
              <a:rPr lang="ja-JP" altLang="en-US" noProof="0" dirty="0"/>
              <a:t>第 </a:t>
            </a:r>
            <a:r>
              <a:rPr lang="en-US" altLang="ja-JP" noProof="0" dirty="0"/>
              <a:t>4 </a:t>
            </a:r>
            <a:r>
              <a:rPr lang="ja-JP" altLang="en-US" noProof="0" dirty="0"/>
              <a:t>レベル</a:t>
            </a:r>
          </a:p>
          <a:p>
            <a:pPr lvl="4" rtl="0" eaLnBrk="1" latinLnBrk="0" hangingPunct="1"/>
            <a:r>
              <a:rPr lang="ja-JP" altLang="en-US" noProof="0" dirty="0"/>
              <a:t>第 </a:t>
            </a:r>
            <a:r>
              <a:rPr lang="en-US" altLang="ja-JP" noProof="0" dirty="0"/>
              <a:t>5 </a:t>
            </a:r>
            <a:r>
              <a:rPr lang="ja-JP" altLang="en-US" noProof="0" dirty="0"/>
              <a:t>レベル</a:t>
            </a:r>
          </a:p>
        </p:txBody>
      </p:sp>
      <p:sp>
        <p:nvSpPr>
          <p:cNvPr id="10" name="日付プレースホルダー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fld id="{196E8732-2B4B-4F0A-8362-53F7A7DF2931}" type="datetime4">
              <a:rPr lang="ja-JP" altLang="en-US" smtClean="0"/>
              <a:t>2025年8月20日</a:t>
            </a:fld>
            <a:endParaRPr lang="en-US" dirty="0"/>
          </a:p>
        </p:txBody>
      </p:sp>
      <p:sp>
        <p:nvSpPr>
          <p:cNvPr id="22" name="フッター プレースホルダー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18" name="スライド番号プレースホルダー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1" sz="2600" kern="1200">
          <a:solidFill>
            <a:schemeClr val="tx1"/>
          </a:solidFill>
          <a:latin typeface="ＭＳ 明朝" panose="02020609040205080304" pitchFamily="17" charset="-128"/>
          <a:ea typeface="ＭＳ 明朝" panose="02020609040205080304" pitchFamily="17" charset="-128"/>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1" sz="2100" kern="1200">
          <a:solidFill>
            <a:schemeClr val="tx1"/>
          </a:solidFill>
          <a:latin typeface="ＭＳ 明朝" panose="02020609040205080304" pitchFamily="17" charset="-128"/>
          <a:ea typeface="ＭＳ 明朝" panose="02020609040205080304" pitchFamily="17" charset="-128"/>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idx="4294967295"/>
          </p:nvPr>
        </p:nvSpPr>
        <p:spPr>
          <a:xfrm>
            <a:off x="1099739" y="1017613"/>
            <a:ext cx="9473667" cy="914400"/>
          </a:xfrm>
        </p:spPr>
        <p:txBody>
          <a:bodyPr rtlCol="0">
            <a:normAutofit fontScale="90000"/>
          </a:bodyPr>
          <a:lstStyle/>
          <a:p>
            <a:pPr rtl="0"/>
            <a:br>
              <a:rPr lang="en-US" altLang="ja-JP" sz="2000" dirty="0">
                <a:latin typeface="ＭＳ 明朝" panose="02020609040205080304" pitchFamily="17" charset="-128"/>
                <a:ea typeface="ＭＳ 明朝" panose="02020609040205080304" pitchFamily="17" charset="-128"/>
              </a:rPr>
            </a:br>
            <a:r>
              <a:rPr lang="ja-JP" altLang="en-US" sz="2700" dirty="0">
                <a:solidFill>
                  <a:schemeClr val="tx1"/>
                </a:solidFill>
                <a:latin typeface="ＭＳ ゴシック" panose="020B0609070205080204" pitchFamily="49" charset="-128"/>
                <a:ea typeface="ＭＳ ゴシック" panose="020B0609070205080204" pitchFamily="49" charset="-128"/>
              </a:rPr>
              <a:t>庄原市介護支援専門員連絡協議会研修</a:t>
            </a:r>
            <a:br>
              <a:rPr lang="en-US" altLang="ja-JP" sz="2700" dirty="0">
                <a:solidFill>
                  <a:schemeClr val="tx1"/>
                </a:solidFill>
                <a:latin typeface="ＭＳ ゴシック" panose="020B0609070205080204" pitchFamily="49" charset="-128"/>
                <a:ea typeface="ＭＳ ゴシック" panose="020B0609070205080204" pitchFamily="49" charset="-128"/>
              </a:rPr>
            </a:br>
            <a:r>
              <a:rPr lang="ja-JP" altLang="en-US" sz="2700" dirty="0">
                <a:solidFill>
                  <a:schemeClr val="tx1"/>
                </a:solidFill>
                <a:latin typeface="ＭＳ ゴシック" panose="020B0609070205080204" pitchFamily="49" charset="-128"/>
                <a:ea typeface="ＭＳ ゴシック" panose="020B0609070205080204" pitchFamily="49" charset="-128"/>
              </a:rPr>
              <a:t>　　　　　　　　　　　　　　　　　　　　　</a:t>
            </a:r>
            <a:r>
              <a:rPr lang="en-US" altLang="ja-JP" sz="2700" dirty="0">
                <a:solidFill>
                  <a:schemeClr val="tx1"/>
                </a:solidFill>
                <a:latin typeface="ＭＳ ゴシック" panose="020B0609070205080204" pitchFamily="49" charset="-128"/>
                <a:ea typeface="ＭＳ ゴシック" panose="020B0609070205080204" pitchFamily="49" charset="-128"/>
              </a:rPr>
              <a:t>2025</a:t>
            </a:r>
            <a:r>
              <a:rPr lang="ja-JP" altLang="en-US" sz="2700" dirty="0">
                <a:solidFill>
                  <a:schemeClr val="tx1"/>
                </a:solidFill>
                <a:latin typeface="ＭＳ ゴシック" panose="020B0609070205080204" pitchFamily="49" charset="-128"/>
                <a:ea typeface="ＭＳ ゴシック" panose="020B0609070205080204" pitchFamily="49" charset="-128"/>
              </a:rPr>
              <a:t>年</a:t>
            </a:r>
            <a:r>
              <a:rPr lang="en-US" altLang="ja-JP" sz="2700" dirty="0">
                <a:solidFill>
                  <a:schemeClr val="tx1"/>
                </a:solidFill>
                <a:latin typeface="ＭＳ ゴシック" panose="020B0609070205080204" pitchFamily="49" charset="-128"/>
                <a:ea typeface="ＭＳ ゴシック" panose="020B0609070205080204" pitchFamily="49" charset="-128"/>
              </a:rPr>
              <a:t>8</a:t>
            </a:r>
            <a:r>
              <a:rPr lang="ja-JP" altLang="en-US" sz="2700" dirty="0">
                <a:solidFill>
                  <a:schemeClr val="tx1"/>
                </a:solidFill>
                <a:latin typeface="ＭＳ ゴシック" panose="020B0609070205080204" pitchFamily="49" charset="-128"/>
                <a:ea typeface="ＭＳ ゴシック" panose="020B0609070205080204" pitchFamily="49" charset="-128"/>
              </a:rPr>
              <a:t>月</a:t>
            </a:r>
            <a:r>
              <a:rPr lang="en-US" altLang="ja-JP" sz="2700" dirty="0">
                <a:solidFill>
                  <a:schemeClr val="tx1"/>
                </a:solidFill>
                <a:latin typeface="ＭＳ ゴシック" panose="020B0609070205080204" pitchFamily="49" charset="-128"/>
                <a:ea typeface="ＭＳ ゴシック" panose="020B0609070205080204" pitchFamily="49" charset="-128"/>
              </a:rPr>
              <a:t>28</a:t>
            </a:r>
            <a:r>
              <a:rPr lang="ja-JP" altLang="en-US" sz="2700" dirty="0">
                <a:solidFill>
                  <a:schemeClr val="tx1"/>
                </a:solidFill>
                <a:latin typeface="ＭＳ ゴシック" panose="020B0609070205080204" pitchFamily="49" charset="-128"/>
                <a:ea typeface="ＭＳ ゴシック" panose="020B0609070205080204" pitchFamily="49" charset="-128"/>
              </a:rPr>
              <a:t>日（木）</a:t>
            </a:r>
          </a:p>
        </p:txBody>
      </p:sp>
      <p:sp>
        <p:nvSpPr>
          <p:cNvPr id="5" name="サブタイトル 4"/>
          <p:cNvSpPr>
            <a:spLocks noGrp="1"/>
          </p:cNvSpPr>
          <p:nvPr>
            <p:ph type="subTitle" idx="4294967295"/>
          </p:nvPr>
        </p:nvSpPr>
        <p:spPr>
          <a:xfrm>
            <a:off x="862643" y="2148685"/>
            <a:ext cx="8119992" cy="1103313"/>
          </a:xfrm>
        </p:spPr>
        <p:txBody>
          <a:bodyPr rtlCol="0">
            <a:normAutofit fontScale="92500"/>
          </a:bodyPr>
          <a:lstStyle/>
          <a:p>
            <a:pPr rtl="0"/>
            <a:r>
              <a:rPr lang="ja-JP" altLang="en-US" sz="4000" dirty="0">
                <a:latin typeface="ＭＳ ゴシック" panose="020B0609070205080204" pitchFamily="49" charset="-128"/>
                <a:ea typeface="ＭＳ ゴシック" panose="020B0609070205080204" pitchFamily="49" charset="-128"/>
              </a:rPr>
              <a:t>視点が変わるフットケア実施研修会</a:t>
            </a:r>
            <a:endParaRPr lang="en-US" altLang="ja-JP" sz="4000" dirty="0">
              <a:latin typeface="ＭＳ ゴシック" panose="020B0609070205080204" pitchFamily="49" charset="-128"/>
              <a:ea typeface="ＭＳ ゴシック" panose="020B0609070205080204" pitchFamily="49" charset="-128"/>
            </a:endParaRPr>
          </a:p>
          <a:p>
            <a:pPr rtl="0"/>
            <a:endParaRPr lang="ja-JP" altLang="en-US" dirty="0"/>
          </a:p>
        </p:txBody>
      </p:sp>
      <p:sp>
        <p:nvSpPr>
          <p:cNvPr id="2" name="テキスト ボックス 1">
            <a:extLst>
              <a:ext uri="{FF2B5EF4-FFF2-40B4-BE49-F238E27FC236}">
                <a16:creationId xmlns:a16="http://schemas.microsoft.com/office/drawing/2014/main" id="{30AC2609-77CB-1DDA-CED2-EEB6C4CDA722}"/>
              </a:ext>
            </a:extLst>
          </p:cNvPr>
          <p:cNvSpPr txBox="1"/>
          <p:nvPr/>
        </p:nvSpPr>
        <p:spPr>
          <a:xfrm>
            <a:off x="4922639" y="5093975"/>
            <a:ext cx="7520379" cy="584775"/>
          </a:xfrm>
          <a:prstGeom prst="rect">
            <a:avLst/>
          </a:prstGeom>
          <a:noFill/>
          <a:ln>
            <a:noFill/>
          </a:ln>
        </p:spPr>
        <p:txBody>
          <a:bodyPr wrap="square" rtlCol="0">
            <a:spAutoFit/>
          </a:bodyPr>
          <a:lstStyle/>
          <a:p>
            <a:r>
              <a:rPr kumimoji="1" lang="ja-JP" altLang="en-US" sz="1600" dirty="0">
                <a:latin typeface="ＭＳ ゴシック" panose="020B0609070205080204" pitchFamily="49" charset="-128"/>
                <a:ea typeface="ＭＳ ゴシック" panose="020B0609070205080204" pitchFamily="49" charset="-128"/>
              </a:rPr>
              <a:t>新見公立大学健康科学部看護学科　日本糖尿病療養指導士　大島由美</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医療法人社団千手会 瀬尾医院　 　フットケア指導士　　　松本陽子　</a:t>
            </a:r>
          </a:p>
        </p:txBody>
      </p:sp>
      <p:sp>
        <p:nvSpPr>
          <p:cNvPr id="3" name="テキスト ボックス 2">
            <a:extLst>
              <a:ext uri="{FF2B5EF4-FFF2-40B4-BE49-F238E27FC236}">
                <a16:creationId xmlns:a16="http://schemas.microsoft.com/office/drawing/2014/main" id="{9B483DF7-4CAA-5AB6-DAEB-7607BFB8D0DC}"/>
              </a:ext>
            </a:extLst>
          </p:cNvPr>
          <p:cNvSpPr txBox="1"/>
          <p:nvPr/>
        </p:nvSpPr>
        <p:spPr>
          <a:xfrm>
            <a:off x="862643" y="3251998"/>
            <a:ext cx="10206319" cy="1323439"/>
          </a:xfrm>
          <a:prstGeom prst="rect">
            <a:avLst/>
          </a:prstGeom>
          <a:noFill/>
          <a:ln>
            <a:noFill/>
          </a:ln>
        </p:spPr>
        <p:txBody>
          <a:bodyPr wrap="square" rtlCol="0">
            <a:spAutoFit/>
          </a:bodyPr>
          <a:lstStyle/>
          <a:p>
            <a:r>
              <a:rPr kumimoji="1" lang="ja-JP" altLang="en-US" sz="4000" dirty="0">
                <a:latin typeface="ＭＳ ゴシック" panose="020B0609070205080204" pitchFamily="49" charset="-128"/>
                <a:ea typeface="ＭＳ ゴシック" panose="020B0609070205080204" pitchFamily="49" charset="-128"/>
              </a:rPr>
              <a:t>高齢者の健康維持におけるフットケアの</a:t>
            </a:r>
            <a:endParaRPr kumimoji="1" lang="en-US" altLang="ja-JP" sz="4000" dirty="0">
              <a:latin typeface="ＭＳ ゴシック" panose="020B0609070205080204" pitchFamily="49" charset="-128"/>
              <a:ea typeface="ＭＳ ゴシック" panose="020B0609070205080204" pitchFamily="49" charset="-128"/>
            </a:endParaRPr>
          </a:p>
          <a:p>
            <a:r>
              <a:rPr kumimoji="1" lang="ja-JP" altLang="en-US" sz="4000" dirty="0">
                <a:latin typeface="ＭＳ ゴシック" panose="020B0609070205080204" pitchFamily="49" charset="-128"/>
                <a:ea typeface="ＭＳ ゴシック" panose="020B0609070205080204" pitchFamily="49" charset="-128"/>
              </a:rPr>
              <a:t>重要性と具体的なアプローチ</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37630E-B7A7-7E3B-192B-A80AA327E34C}"/>
              </a:ext>
            </a:extLst>
          </p:cNvPr>
          <p:cNvSpPr>
            <a:spLocks noGrp="1"/>
          </p:cNvSpPr>
          <p:nvPr>
            <p:ph idx="1"/>
          </p:nvPr>
        </p:nvSpPr>
        <p:spPr>
          <a:xfrm>
            <a:off x="241739" y="893379"/>
            <a:ext cx="11750564" cy="5749159"/>
          </a:xfrm>
        </p:spPr>
        <p:txBody>
          <a:bodyPr>
            <a:normAutofit/>
          </a:bodyPr>
          <a:lstStyle/>
          <a:p>
            <a:pPr marL="0" indent="0">
              <a:buNone/>
            </a:pPr>
            <a:r>
              <a:rPr kumimoji="1" lang="ja-JP" altLang="en-US" sz="4000" dirty="0">
                <a:solidFill>
                  <a:schemeClr val="accent4">
                    <a:lumMod val="75000"/>
                  </a:schemeClr>
                </a:solidFill>
                <a:latin typeface="ＭＳ ゴシック" panose="020B0609070205080204" pitchFamily="49" charset="-128"/>
                <a:ea typeface="ＭＳ ゴシック" panose="020B0609070205080204" pitchFamily="49" charset="-128"/>
              </a:rPr>
              <a:t>肥厚爪</a:t>
            </a:r>
            <a:endParaRPr kumimoji="1" lang="en-US" altLang="ja-JP" sz="4000" dirty="0">
              <a:solidFill>
                <a:schemeClr val="accent4">
                  <a:lumMod val="75000"/>
                </a:schemeClr>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accent4">
                    <a:lumMod val="75000"/>
                  </a:schemeClr>
                </a:solidFill>
                <a:latin typeface="ＭＳ ゴシック" panose="020B0609070205080204" pitchFamily="49" charset="-128"/>
                <a:ea typeface="ＭＳ ゴシック" panose="020B0609070205080204" pitchFamily="49" charset="-128"/>
              </a:rPr>
              <a:t>肥厚爪は爪甲が</a:t>
            </a:r>
            <a:r>
              <a:rPr lang="en-US" altLang="ja-JP" sz="2000" dirty="0">
                <a:solidFill>
                  <a:schemeClr val="accent4">
                    <a:lumMod val="75000"/>
                  </a:schemeClr>
                </a:solidFill>
                <a:latin typeface="ＭＳ ゴシック" panose="020B0609070205080204" pitchFamily="49" charset="-128"/>
                <a:ea typeface="ＭＳ ゴシック" panose="020B0609070205080204" pitchFamily="49" charset="-128"/>
              </a:rPr>
              <a:t>2㎜</a:t>
            </a:r>
            <a:r>
              <a:rPr lang="ja-JP" altLang="en-US" sz="2000" dirty="0">
                <a:solidFill>
                  <a:schemeClr val="accent4">
                    <a:lumMod val="75000"/>
                  </a:schemeClr>
                </a:solidFill>
                <a:latin typeface="ＭＳ ゴシック" panose="020B0609070205080204" pitchFamily="49" charset="-128"/>
                <a:ea typeface="ＭＳ ゴシック" panose="020B0609070205080204" pitchFamily="49" charset="-128"/>
              </a:rPr>
              <a:t>以上の爪、または爪甲下角質の厚みが</a:t>
            </a:r>
            <a:r>
              <a:rPr lang="en-US" altLang="ja-JP" sz="2000" dirty="0">
                <a:solidFill>
                  <a:schemeClr val="accent4">
                    <a:lumMod val="75000"/>
                  </a:schemeClr>
                </a:solidFill>
                <a:latin typeface="ＭＳ ゴシック" panose="020B0609070205080204" pitchFamily="49" charset="-128"/>
                <a:ea typeface="ＭＳ ゴシック" panose="020B0609070205080204" pitchFamily="49" charset="-128"/>
              </a:rPr>
              <a:t>0.5</a:t>
            </a:r>
            <a:r>
              <a:rPr lang="ja-JP" altLang="en-US" sz="2000" dirty="0">
                <a:solidFill>
                  <a:schemeClr val="accent4">
                    <a:lumMod val="75000"/>
                  </a:schemeClr>
                </a:solidFill>
                <a:latin typeface="ＭＳ ゴシック" panose="020B0609070205080204" pitchFamily="49" charset="-128"/>
                <a:ea typeface="ＭＳ ゴシック" panose="020B0609070205080204" pitchFamily="49" charset="-128"/>
              </a:rPr>
              <a:t>㎜以上の爪です。</a:t>
            </a:r>
            <a:endParaRPr lang="en-US" altLang="ja-JP" sz="2000" dirty="0">
              <a:solidFill>
                <a:schemeClr val="accent4">
                  <a:lumMod val="75000"/>
                </a:schemeClr>
              </a:solidFill>
              <a:latin typeface="ＭＳ ゴシック" panose="020B0609070205080204" pitchFamily="49" charset="-128"/>
              <a:ea typeface="ＭＳ ゴシック" panose="020B0609070205080204" pitchFamily="49" charset="-128"/>
            </a:endParaRPr>
          </a:p>
          <a:p>
            <a:pPr marL="0" indent="0">
              <a:buNone/>
            </a:pPr>
            <a:endParaRPr lang="en-US" altLang="ja-JP" sz="1800" dirty="0">
              <a:solidFill>
                <a:schemeClr val="accent4">
                  <a:lumMod val="75000"/>
                </a:schemeClr>
              </a:solidFill>
              <a:latin typeface="ＭＳ ゴシック" panose="020B0609070205080204" pitchFamily="49" charset="-128"/>
              <a:ea typeface="ＭＳ ゴシック" panose="020B0609070205080204" pitchFamily="49" charset="-128"/>
            </a:endParaRPr>
          </a:p>
          <a:p>
            <a:pPr marL="0" indent="0">
              <a:buNone/>
            </a:pPr>
            <a:endParaRPr lang="en-US" altLang="ja-JP" sz="1800" dirty="0"/>
          </a:p>
          <a:p>
            <a:pPr marL="0" indent="0">
              <a:buNone/>
            </a:pPr>
            <a:endParaRPr lang="en-US" altLang="ja-JP" sz="1800" dirty="0"/>
          </a:p>
          <a:p>
            <a:pPr marL="0" indent="0">
              <a:buNone/>
            </a:pPr>
            <a:r>
              <a:rPr lang="ja-JP" altLang="en-US" sz="2000" dirty="0"/>
              <a:t>・</a:t>
            </a:r>
            <a:r>
              <a:rPr lang="en-US" altLang="ja-JP" sz="2000" dirty="0">
                <a:latin typeface="+mj-ea"/>
                <a:ea typeface="+mj-ea"/>
              </a:rPr>
              <a:t>3</a:t>
            </a:r>
            <a:r>
              <a:rPr lang="ja-JP" altLang="en-US" sz="2000" dirty="0">
                <a:latin typeface="+mj-ea"/>
                <a:ea typeface="+mj-ea"/>
              </a:rPr>
              <a:t>層構造全体が厚くなる</a:t>
            </a:r>
            <a:r>
              <a:rPr lang="ja-JP" altLang="en-US" sz="2000" b="1" dirty="0">
                <a:latin typeface="+mj-ea"/>
                <a:ea typeface="+mj-ea"/>
              </a:rPr>
              <a:t>厚硬爪甲</a:t>
            </a:r>
            <a:endParaRPr lang="en-US" altLang="ja-JP" sz="2000" b="1" dirty="0">
              <a:latin typeface="+mj-ea"/>
              <a:ea typeface="+mj-ea"/>
            </a:endParaRPr>
          </a:p>
          <a:p>
            <a:pPr marL="0" indent="0">
              <a:buNone/>
            </a:pPr>
            <a:r>
              <a:rPr lang="ja-JP" altLang="en-US" sz="2000" dirty="0">
                <a:latin typeface="+mj-ea"/>
                <a:ea typeface="+mj-ea"/>
              </a:rPr>
              <a:t>・爪甲が重なって厚くなる</a:t>
            </a:r>
            <a:r>
              <a:rPr lang="ja-JP" altLang="en-US" sz="2000" b="1" dirty="0">
                <a:latin typeface="+mj-ea"/>
                <a:ea typeface="+mj-ea"/>
              </a:rPr>
              <a:t>爪甲鉤湾症</a:t>
            </a:r>
            <a:endParaRPr lang="en-US" altLang="ja-JP" sz="2000" b="1" dirty="0">
              <a:latin typeface="+mj-ea"/>
              <a:ea typeface="+mj-ea"/>
            </a:endParaRPr>
          </a:p>
          <a:p>
            <a:pPr marL="0" indent="0">
              <a:buNone/>
            </a:pPr>
            <a:r>
              <a:rPr lang="ja-JP" altLang="en-US" sz="2000" dirty="0">
                <a:latin typeface="+mj-ea"/>
                <a:ea typeface="+mj-ea"/>
              </a:rPr>
              <a:t>・爪甲下に角質が重なって厚くなる</a:t>
            </a:r>
            <a:r>
              <a:rPr lang="ja-JP" altLang="en-US" sz="2000" b="1" dirty="0">
                <a:latin typeface="+mj-ea"/>
                <a:ea typeface="+mj-ea"/>
              </a:rPr>
              <a:t>爪甲下角質増殖</a:t>
            </a:r>
          </a:p>
          <a:p>
            <a:pPr marL="0" indent="0">
              <a:buNone/>
            </a:pPr>
            <a:r>
              <a:rPr kumimoji="1" lang="ja-JP" altLang="en-US" sz="2000" dirty="0">
                <a:solidFill>
                  <a:schemeClr val="accent4">
                    <a:lumMod val="75000"/>
                  </a:schemeClr>
                </a:solidFill>
                <a:latin typeface="+mj-ea"/>
                <a:ea typeface="+mj-ea"/>
              </a:rPr>
              <a:t>　　　　　　　　　　　　　　　　</a:t>
            </a:r>
            <a:r>
              <a:rPr kumimoji="1" lang="ja-JP" altLang="en-US" sz="2000" dirty="0">
                <a:solidFill>
                  <a:schemeClr val="accent4">
                    <a:lumMod val="75000"/>
                  </a:schemeClr>
                </a:solidFill>
                <a:latin typeface="ＭＳ ゴシック" panose="020B0609070205080204" pitchFamily="49" charset="-128"/>
                <a:ea typeface="ＭＳ ゴシック" panose="020B0609070205080204" pitchFamily="49" charset="-128"/>
              </a:rPr>
              <a:t>　　　　　　　　</a:t>
            </a:r>
          </a:p>
        </p:txBody>
      </p:sp>
      <p:pic>
        <p:nvPicPr>
          <p:cNvPr id="4" name="図 3" descr="肥厚爪・変形爪ケア （原因と予防） - 用賀のネイル＆まつ毛エクステ・ドクターネイル+CURE（プラスキュア）用賀店">
            <a:extLst>
              <a:ext uri="{FF2B5EF4-FFF2-40B4-BE49-F238E27FC236}">
                <a16:creationId xmlns:a16="http://schemas.microsoft.com/office/drawing/2014/main" id="{CEC9749E-FF0F-E965-C9C5-3BD875304BB1}"/>
              </a:ext>
            </a:extLst>
          </p:cNvPr>
          <p:cNvPicPr>
            <a:picLocks noChangeAspect="1"/>
          </p:cNvPicPr>
          <p:nvPr/>
        </p:nvPicPr>
        <p:blipFill>
          <a:blip r:embed="rId3">
            <a:extLst>
              <a:ext uri="{28A0092B-C50C-407E-A947-70E740481C1C}">
                <a14:useLocalDpi xmlns:a14="http://schemas.microsoft.com/office/drawing/2010/main" val="0"/>
              </a:ext>
            </a:extLst>
          </a:blip>
          <a:srcRect l="3225" t="5097" r="5506"/>
          <a:stretch>
            <a:fillRect/>
          </a:stretch>
        </p:blipFill>
        <p:spPr bwMode="auto">
          <a:xfrm>
            <a:off x="6495394" y="1996967"/>
            <a:ext cx="5055475" cy="4540468"/>
          </a:xfrm>
          <a:prstGeom prst="rect">
            <a:avLst/>
          </a:prstGeom>
          <a:noFill/>
          <a:ln>
            <a:noFill/>
          </a:ln>
        </p:spPr>
      </p:pic>
    </p:spTree>
    <p:extLst>
      <p:ext uri="{BB962C8B-B14F-4D97-AF65-F5344CB8AC3E}">
        <p14:creationId xmlns:p14="http://schemas.microsoft.com/office/powerpoint/2010/main" val="247460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8512506-EE07-5DD5-3535-FFF1B8904E74}"/>
              </a:ext>
            </a:extLst>
          </p:cNvPr>
          <p:cNvSpPr>
            <a:spLocks noGrp="1"/>
          </p:cNvSpPr>
          <p:nvPr>
            <p:ph idx="1"/>
          </p:nvPr>
        </p:nvSpPr>
        <p:spPr>
          <a:xfrm>
            <a:off x="609600" y="935421"/>
            <a:ext cx="10972800" cy="5343459"/>
          </a:xfrm>
        </p:spPr>
        <p:txBody>
          <a:bodyPr>
            <a:normAutofit/>
          </a:bodyPr>
          <a:lstStyle/>
          <a:p>
            <a:pPr marL="0" indent="0">
              <a:buNone/>
            </a:pPr>
            <a:r>
              <a:rPr kumimoji="1" lang="ja-JP" altLang="en-US" sz="4000" dirty="0">
                <a:solidFill>
                  <a:schemeClr val="accent4">
                    <a:lumMod val="75000"/>
                  </a:schemeClr>
                </a:solidFill>
                <a:latin typeface="ＭＳ ゴシック" panose="020B0609070205080204" pitchFamily="49" charset="-128"/>
                <a:ea typeface="ＭＳ ゴシック" panose="020B0609070205080204" pitchFamily="49" charset="-128"/>
              </a:rPr>
              <a:t>　　　</a:t>
            </a:r>
            <a:r>
              <a:rPr kumimoji="1" lang="ja-JP" altLang="en-US" sz="4000" dirty="0">
                <a:solidFill>
                  <a:srgbClr val="0070C0"/>
                </a:solidFill>
                <a:latin typeface="ＭＳ ゴシック" panose="020B0609070205080204" pitchFamily="49" charset="-128"/>
                <a:ea typeface="ＭＳ ゴシック" panose="020B0609070205080204" pitchFamily="49" charset="-128"/>
              </a:rPr>
              <a:t>巻き爪と陥入爪のちがい</a:t>
            </a:r>
          </a:p>
        </p:txBody>
      </p:sp>
      <p:pic>
        <p:nvPicPr>
          <p:cNvPr id="4" name="図 3" descr="巻き爪と陥入爪でお困りなら｜大田区大森・大木皮膚科【巻き爪治療・矯正ワイヤー専門病院】">
            <a:extLst>
              <a:ext uri="{FF2B5EF4-FFF2-40B4-BE49-F238E27FC236}">
                <a16:creationId xmlns:a16="http://schemas.microsoft.com/office/drawing/2014/main" id="{5F056204-F453-2FE6-D365-05E808959166}"/>
              </a:ext>
            </a:extLst>
          </p:cNvPr>
          <p:cNvPicPr>
            <a:picLocks noChangeAspect="1"/>
          </p:cNvPicPr>
          <p:nvPr/>
        </p:nvPicPr>
        <p:blipFill>
          <a:blip r:embed="rId3">
            <a:extLst>
              <a:ext uri="{28A0092B-C50C-407E-A947-70E740481C1C}">
                <a14:useLocalDpi xmlns:a14="http://schemas.microsoft.com/office/drawing/2010/main" val="0"/>
              </a:ext>
            </a:extLst>
          </a:blip>
          <a:srcRect t="12293"/>
          <a:stretch>
            <a:fillRect/>
          </a:stretch>
        </p:blipFill>
        <p:spPr bwMode="auto">
          <a:xfrm>
            <a:off x="1122920" y="1702676"/>
            <a:ext cx="9093135" cy="4576204"/>
          </a:xfrm>
          <a:prstGeom prst="rect">
            <a:avLst/>
          </a:prstGeom>
          <a:noFill/>
          <a:ln>
            <a:noFill/>
          </a:ln>
        </p:spPr>
      </p:pic>
    </p:spTree>
    <p:extLst>
      <p:ext uri="{BB962C8B-B14F-4D97-AF65-F5344CB8AC3E}">
        <p14:creationId xmlns:p14="http://schemas.microsoft.com/office/powerpoint/2010/main" val="94041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7B82DB7-D969-1EF7-E47B-2DDC1E36435E}"/>
              </a:ext>
            </a:extLst>
          </p:cNvPr>
          <p:cNvSpPr>
            <a:spLocks noGrp="1"/>
          </p:cNvSpPr>
          <p:nvPr>
            <p:ph idx="1"/>
          </p:nvPr>
        </p:nvSpPr>
        <p:spPr>
          <a:xfrm>
            <a:off x="315311" y="924909"/>
            <a:ext cx="11550868" cy="5714015"/>
          </a:xfrm>
        </p:spPr>
        <p:txBody>
          <a:bodyPr>
            <a:normAutofit/>
          </a:bodyPr>
          <a:lstStyle/>
          <a:p>
            <a:pPr marL="0" indent="0">
              <a:buNone/>
            </a:pPr>
            <a:r>
              <a:rPr lang="ja-JP" altLang="en-US" sz="2400" dirty="0">
                <a:solidFill>
                  <a:srgbClr val="0070C0"/>
                </a:solidFill>
                <a:latin typeface="ＭＳ ゴシック" panose="020B0609070205080204" pitchFamily="49" charset="-128"/>
                <a:ea typeface="ＭＳ ゴシック" panose="020B0609070205080204" pitchFamily="49" charset="-128"/>
              </a:rPr>
              <a:t>巻き爪</a:t>
            </a:r>
            <a:endParaRPr lang="en-US" altLang="ja-JP" sz="2400"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巻き爪は爪甲が横方向に湾曲した状態です。</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・要因はさまざまで窮屈な靴など不適切な履き物を使用、歩行時に足趾に力が入らない。（浮指）</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・深爪など不適切な爪の切り方による爪甲の成長を障害している。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・外反母趾伴い母趾が回内することで外側が巻き爪になり陥入する場合もある。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400" dirty="0">
                <a:solidFill>
                  <a:srgbClr val="0070C0"/>
                </a:solidFill>
                <a:latin typeface="ＭＳ ゴシック" panose="020B0609070205080204" pitchFamily="49" charset="-128"/>
                <a:ea typeface="ＭＳ ゴシック" panose="020B0609070205080204" pitchFamily="49" charset="-128"/>
              </a:rPr>
              <a:t>陥入爪</a:t>
            </a:r>
            <a:endParaRPr lang="en-US" altLang="ja-JP" sz="2400"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・陥入爪は爪が過度に内側へ湾曲した状態で爪の先端の角が軟部組織に食い込み炎症を起こし</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た状態です。</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・まず原因が何か？アセスメントする必要がある。</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kumimoji="1" lang="ja-JP" altLang="en-US" u="sng" dirty="0"/>
          </a:p>
        </p:txBody>
      </p:sp>
      <p:sp>
        <p:nvSpPr>
          <p:cNvPr id="6" name="テキスト ボックス 5">
            <a:extLst>
              <a:ext uri="{FF2B5EF4-FFF2-40B4-BE49-F238E27FC236}">
                <a16:creationId xmlns:a16="http://schemas.microsoft.com/office/drawing/2014/main" id="{DDE94179-80DE-C202-BC51-AD6C7D367204}"/>
              </a:ext>
            </a:extLst>
          </p:cNvPr>
          <p:cNvSpPr txBox="1"/>
          <p:nvPr/>
        </p:nvSpPr>
        <p:spPr>
          <a:xfrm>
            <a:off x="942318" y="4895385"/>
            <a:ext cx="10002564" cy="1323439"/>
          </a:xfrm>
          <a:prstGeom prst="rect">
            <a:avLst/>
          </a:prstGeom>
          <a:solidFill>
            <a:srgbClr val="FFCCCC"/>
          </a:solidFill>
          <a:ln>
            <a:solidFill>
              <a:srgbClr val="FA3434"/>
            </a:solidFill>
          </a:ln>
        </p:spPr>
        <p:txBody>
          <a:bodyPr wrap="square" rtlCol="0">
            <a:spAutoFit/>
          </a:bodyPr>
          <a:lstStyle/>
          <a:p>
            <a:r>
              <a:rPr lang="ja-JP" altLang="en-US" sz="2000" dirty="0"/>
              <a:t>深爪になっていないか</a:t>
            </a:r>
            <a:endParaRPr lang="en-US" altLang="ja-JP" sz="2000" dirty="0"/>
          </a:p>
          <a:p>
            <a:r>
              <a:rPr lang="ja-JP" altLang="en-US" sz="2000" dirty="0"/>
              <a:t>視力障害があると深く切り過ぎる以外にも皮膚を傷つけてしまう恐れもある</a:t>
            </a:r>
            <a:endParaRPr lang="en-US" altLang="ja-JP" sz="2000" dirty="0"/>
          </a:p>
          <a:p>
            <a:r>
              <a:rPr lang="ja-JP" altLang="en-US" sz="2000" dirty="0"/>
              <a:t>普段の履き物はどのようなタイプのものを履いているか？</a:t>
            </a:r>
            <a:endParaRPr lang="en-US" altLang="ja-JP" sz="2000" dirty="0"/>
          </a:p>
          <a:p>
            <a:r>
              <a:rPr lang="ja-JP" altLang="en-US" sz="2000" dirty="0"/>
              <a:t>幅が狭いもの・ヒールの高い靴など足全体や爪に負担のかかる靴を履いていないか</a:t>
            </a:r>
          </a:p>
        </p:txBody>
      </p:sp>
    </p:spTree>
    <p:extLst>
      <p:ext uri="{BB962C8B-B14F-4D97-AF65-F5344CB8AC3E}">
        <p14:creationId xmlns:p14="http://schemas.microsoft.com/office/powerpoint/2010/main" val="253481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1117DA1-DEDF-987F-19E5-72A1DD5CBF65}"/>
              </a:ext>
            </a:extLst>
          </p:cNvPr>
          <p:cNvSpPr>
            <a:spLocks noGrp="1"/>
          </p:cNvSpPr>
          <p:nvPr>
            <p:ph idx="1"/>
          </p:nvPr>
        </p:nvSpPr>
        <p:spPr>
          <a:xfrm>
            <a:off x="474935" y="742950"/>
            <a:ext cx="11517039" cy="5584606"/>
          </a:xfrm>
        </p:spPr>
        <p:txBody>
          <a:bodyPr>
            <a:normAutofit/>
          </a:bodyPr>
          <a:lstStyle/>
          <a:p>
            <a:pPr marL="0" indent="0">
              <a:buNone/>
            </a:pPr>
            <a:r>
              <a:rPr kumimoji="1" lang="en-US" altLang="ja-JP" sz="3600" dirty="0">
                <a:solidFill>
                  <a:schemeClr val="accent4">
                    <a:lumMod val="75000"/>
                  </a:schemeClr>
                </a:solidFill>
                <a:latin typeface="ＭＳ ゴシック" panose="020B0609070205080204" pitchFamily="49" charset="-128"/>
                <a:ea typeface="ＭＳ ゴシック" panose="020B0609070205080204" pitchFamily="49" charset="-128"/>
              </a:rPr>
              <a:t>3.</a:t>
            </a:r>
            <a:r>
              <a:rPr kumimoji="1" lang="ja-JP" altLang="en-US" sz="3600" dirty="0">
                <a:solidFill>
                  <a:schemeClr val="accent4">
                    <a:lumMod val="75000"/>
                  </a:schemeClr>
                </a:solidFill>
                <a:latin typeface="ＭＳ ゴシック" panose="020B0609070205080204" pitchFamily="49" charset="-128"/>
                <a:ea typeface="ＭＳ ゴシック" panose="020B0609070205080204" pitchFamily="49" charset="-128"/>
              </a:rPr>
              <a:t>鶏眼（うおのめ）・胼胝（たこ）・疣贅（いぼ）</a:t>
            </a:r>
            <a:endParaRPr kumimoji="1" lang="en-US" altLang="ja-JP" sz="3600" dirty="0">
              <a:solidFill>
                <a:schemeClr val="accent4">
                  <a:lumMod val="75000"/>
                </a:schemeClr>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rgbClr val="0070C0"/>
                </a:solidFill>
                <a:latin typeface="ＭＳ ゴシック" panose="020B0609070205080204" pitchFamily="49" charset="-128"/>
                <a:ea typeface="ＭＳ ゴシック" panose="020B0609070205080204" pitchFamily="49" charset="-128"/>
              </a:rPr>
              <a:t>鶏眼　</a:t>
            </a:r>
            <a:r>
              <a:rPr lang="ja-JP" altLang="en-US" sz="2000" dirty="0">
                <a:latin typeface="ＭＳ ゴシック" panose="020B0609070205080204" pitchFamily="49" charset="-128"/>
                <a:ea typeface="ＭＳ ゴシック" panose="020B0609070205080204" pitchFamily="49" charset="-128"/>
              </a:rPr>
              <a:t>角質が内側に食い込み芯をつくる。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刺激によって皮膚の内側に角質が増殖する。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圧迫により痛みを伴うのが特徴です　　　</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en-US" altLang="ja-JP" sz="1800" dirty="0">
              <a:latin typeface="ＭＳ ゴシック" panose="020B0609070205080204" pitchFamily="49" charset="-128"/>
              <a:ea typeface="ＭＳ ゴシック" panose="020B0609070205080204" pitchFamily="49" charset="-128"/>
            </a:endParaRPr>
          </a:p>
          <a:p>
            <a:pPr marL="0" indent="0">
              <a:buNone/>
            </a:pPr>
            <a:endParaRPr lang="en-US" altLang="ja-JP" sz="1800" dirty="0">
              <a:solidFill>
                <a:srgbClr val="0070C0"/>
              </a:solidFill>
              <a:latin typeface="ＭＳ ゴシック" panose="020B0609070205080204" pitchFamily="49" charset="-128"/>
              <a:ea typeface="ＭＳ ゴシック" panose="020B0609070205080204" pitchFamily="49" charset="-128"/>
            </a:endParaRPr>
          </a:p>
          <a:p>
            <a:pPr marL="0" indent="0">
              <a:buNone/>
            </a:pPr>
            <a:endParaRPr lang="en-US" altLang="ja-JP" sz="1800"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rgbClr val="0070C0"/>
                </a:solidFill>
                <a:latin typeface="ＭＳ ゴシック" panose="020B0609070205080204" pitchFamily="49" charset="-128"/>
                <a:ea typeface="ＭＳ ゴシック" panose="020B0609070205080204" pitchFamily="49" charset="-128"/>
              </a:rPr>
              <a:t>胼胝　</a:t>
            </a:r>
            <a:r>
              <a:rPr lang="ja-JP" altLang="en-US" sz="2000" dirty="0">
                <a:latin typeface="ＭＳ ゴシック" panose="020B0609070205080204" pitchFamily="49" charset="-128"/>
                <a:ea typeface="ＭＳ ゴシック" panose="020B0609070205080204" pitchFamily="49" charset="-128"/>
              </a:rPr>
              <a:t>同じ刺激が加わることが胼胝の原因で</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角質が外側に向かって膨らんだもの</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（ぺんだこなど）痛みを伴いません</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kumimoji="1" lang="ja-JP" altLang="en-US" sz="2000" dirty="0">
                <a:latin typeface="ＭＳ ゴシック" panose="020B0609070205080204" pitchFamily="49" charset="-128"/>
                <a:ea typeface="ＭＳ ゴシック" panose="020B0609070205080204" pitchFamily="49" charset="-128"/>
              </a:rPr>
              <a:t>　　　　　</a:t>
            </a:r>
          </a:p>
        </p:txBody>
      </p:sp>
      <p:pic>
        <p:nvPicPr>
          <p:cNvPr id="4" name="図 3" descr="第272回 関節リウマチ前足部変形に対する手術について | 岡山市立市民病院 WEBマガジン">
            <a:extLst>
              <a:ext uri="{FF2B5EF4-FFF2-40B4-BE49-F238E27FC236}">
                <a16:creationId xmlns:a16="http://schemas.microsoft.com/office/drawing/2014/main" id="{3F71FC64-AE54-9DA3-C896-D6857EFBA2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13" t="294" r="33013"/>
          <a:stretch>
            <a:fillRect/>
          </a:stretch>
        </p:blipFill>
        <p:spPr bwMode="auto">
          <a:xfrm>
            <a:off x="8986014" y="2070539"/>
            <a:ext cx="3005960" cy="4361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魚の目が何度も再発する理由（予防法についても解説します） | 福井【魚の目と角質の専門店】-ゆりの里公園から車で1分">
            <a:extLst>
              <a:ext uri="{FF2B5EF4-FFF2-40B4-BE49-F238E27FC236}">
                <a16:creationId xmlns:a16="http://schemas.microsoft.com/office/drawing/2014/main" id="{B9D3CEEA-FFF9-9891-C01C-AA0A5FB1C2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2214" y="2490952"/>
            <a:ext cx="3083800" cy="394137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C22E61E0-ADB4-A7C5-7337-50887D4E6AAA}"/>
              </a:ext>
            </a:extLst>
          </p:cNvPr>
          <p:cNvSpPr txBox="1"/>
          <p:nvPr/>
        </p:nvSpPr>
        <p:spPr>
          <a:xfrm>
            <a:off x="6684579" y="4803228"/>
            <a:ext cx="1187669" cy="369332"/>
          </a:xfrm>
          <a:prstGeom prst="rect">
            <a:avLst/>
          </a:prstGeom>
          <a:solidFill>
            <a:schemeClr val="bg1"/>
          </a:solidFill>
          <a:ln w="19050">
            <a:solidFill>
              <a:schemeClr val="tx1"/>
            </a:solidFill>
          </a:ln>
        </p:spPr>
        <p:txBody>
          <a:bodyPr wrap="square" rtlCol="0">
            <a:spAutoFit/>
          </a:bodyPr>
          <a:lstStyle/>
          <a:p>
            <a:r>
              <a:rPr kumimoji="1" lang="ja-JP" altLang="en-US" dirty="0">
                <a:latin typeface="AR P丸ゴシック体E" panose="020F0900000000000000" pitchFamily="50" charset="-128"/>
                <a:ea typeface="AR P丸ゴシック体E" panose="020F0900000000000000" pitchFamily="50" charset="-128"/>
              </a:rPr>
              <a:t>　鶏眼</a:t>
            </a:r>
          </a:p>
        </p:txBody>
      </p:sp>
    </p:spTree>
    <p:extLst>
      <p:ext uri="{BB962C8B-B14F-4D97-AF65-F5344CB8AC3E}">
        <p14:creationId xmlns:p14="http://schemas.microsoft.com/office/powerpoint/2010/main" val="368369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CC6A0D-716A-7A20-78A1-E07CFA5D4A3F}"/>
              </a:ext>
            </a:extLst>
          </p:cNvPr>
          <p:cNvSpPr>
            <a:spLocks noGrp="1"/>
          </p:cNvSpPr>
          <p:nvPr>
            <p:ph type="title"/>
          </p:nvPr>
        </p:nvSpPr>
        <p:spPr>
          <a:xfrm>
            <a:off x="609600" y="704088"/>
            <a:ext cx="10972800" cy="872464"/>
          </a:xfrm>
        </p:spPr>
        <p:txBody>
          <a:bodyPr>
            <a:normAutofit/>
          </a:bodyPr>
          <a:lstStyle/>
          <a:p>
            <a:r>
              <a:rPr kumimoji="1" lang="ja-JP" altLang="en-US" sz="4000" dirty="0">
                <a:latin typeface="ＭＳ ゴシック" panose="020B0609070205080204" pitchFamily="49" charset="-128"/>
                <a:ea typeface="ＭＳ ゴシック" panose="020B0609070205080204" pitchFamily="49" charset="-128"/>
              </a:rPr>
              <a:t>鶏眼・胼胝・疣贅</a:t>
            </a:r>
          </a:p>
        </p:txBody>
      </p:sp>
      <p:pic>
        <p:nvPicPr>
          <p:cNvPr id="4" name="Picture 2" descr="鶏眼（魚の目）・胼胝（タコ）のホームページを追加しました。 | 橋本クリニック ゆめタウン呉｜呉市(皮膚科)">
            <a:extLst>
              <a:ext uri="{FF2B5EF4-FFF2-40B4-BE49-F238E27FC236}">
                <a16:creationId xmlns:a16="http://schemas.microsoft.com/office/drawing/2014/main" id="{53A05957-1A31-7FDE-D873-AAC6A69CB2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702898"/>
            <a:ext cx="8839200" cy="2399091"/>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5">
            <a:extLst>
              <a:ext uri="{FF2B5EF4-FFF2-40B4-BE49-F238E27FC236}">
                <a16:creationId xmlns:a16="http://schemas.microsoft.com/office/drawing/2014/main" id="{AD68CA2A-476C-5DC8-B9E9-A6AEE140F914}"/>
              </a:ext>
            </a:extLst>
          </p:cNvPr>
          <p:cNvSpPr txBox="1">
            <a:spLocks/>
          </p:cNvSpPr>
          <p:nvPr/>
        </p:nvSpPr>
        <p:spPr>
          <a:xfrm>
            <a:off x="1366837" y="4559899"/>
            <a:ext cx="9458325" cy="1190406"/>
          </a:xfrm>
          <a:prstGeom prst="rect">
            <a:avLst/>
          </a:prstGeom>
          <a:solidFill>
            <a:srgbClr val="FFCCCC"/>
          </a:solidFill>
          <a:ln>
            <a:solidFill>
              <a:srgbClr val="FA3434"/>
            </a:solidFill>
          </a:ln>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1" sz="2600" kern="1200">
                <a:solidFill>
                  <a:schemeClr val="tx1"/>
                </a:solidFill>
                <a:latin typeface="ＭＳ 明朝" panose="02020609040205080304" pitchFamily="17" charset="-128"/>
                <a:ea typeface="ＭＳ 明朝" panose="02020609040205080304" pitchFamily="17" charset="-128"/>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1" sz="2100" kern="1200">
                <a:solidFill>
                  <a:schemeClr val="tx1"/>
                </a:solidFill>
                <a:latin typeface="ＭＳ 明朝" panose="02020609040205080304" pitchFamily="17" charset="-128"/>
                <a:ea typeface="ＭＳ 明朝" panose="02020609040205080304" pitchFamily="17" charset="-128"/>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1" sz="1400" kern="1200" baseline="0">
                <a:solidFill>
                  <a:schemeClr val="tx1"/>
                </a:solidFill>
                <a:latin typeface="+mn-lt"/>
                <a:ea typeface="+mn-ea"/>
                <a:cs typeface="+mn-cs"/>
              </a:defRPr>
            </a:lvl9pPr>
          </a:lstStyle>
          <a:p>
            <a:pPr marL="0" indent="0">
              <a:buFont typeface="Wingdings 2"/>
              <a:buNone/>
            </a:pPr>
            <a:r>
              <a:rPr lang="ja-JP" altLang="en-US" sz="2000" dirty="0">
                <a:latin typeface="ＭＳ ゴシック" panose="020B0609070205080204" pitchFamily="49" charset="-128"/>
                <a:ea typeface="ＭＳ ゴシック" panose="020B0609070205080204" pitchFamily="49" charset="-128"/>
              </a:rPr>
              <a:t>尿素やサルチル酸が入った角質を柔らかくする軟膏やクリームを塗布する。</a:t>
            </a:r>
            <a:endParaRPr lang="en-US" altLang="ja-JP" sz="2000" dirty="0">
              <a:latin typeface="ＭＳ ゴシック" panose="020B0609070205080204" pitchFamily="49" charset="-128"/>
              <a:ea typeface="ＭＳ ゴシック" panose="020B0609070205080204" pitchFamily="49" charset="-128"/>
            </a:endParaRPr>
          </a:p>
          <a:p>
            <a:pPr marL="0" indent="0">
              <a:buFont typeface="Wingdings 2"/>
              <a:buNone/>
            </a:pPr>
            <a:r>
              <a:rPr lang="ja-JP" altLang="en-US" sz="2000" dirty="0">
                <a:latin typeface="ＭＳ ゴシック" panose="020B0609070205080204" pitchFamily="49" charset="-128"/>
                <a:ea typeface="ＭＳ ゴシック" panose="020B0609070205080204" pitchFamily="49" charset="-128"/>
              </a:rPr>
              <a:t>削る方法もありますが自分で行うと出血することもあるので注意する必要あり。</a:t>
            </a:r>
            <a:endParaRPr lang="en-US" altLang="ja-JP" sz="2000" dirty="0">
              <a:latin typeface="ＭＳ ゴシック" panose="020B0609070205080204" pitchFamily="49" charset="-128"/>
              <a:ea typeface="ＭＳ ゴシック" panose="020B0609070205080204" pitchFamily="49" charset="-128"/>
            </a:endParaRPr>
          </a:p>
          <a:p>
            <a:pPr marL="0" indent="0">
              <a:buFont typeface="Wingdings 2"/>
              <a:buNone/>
            </a:pPr>
            <a:r>
              <a:rPr lang="ja-JP" altLang="en-US" sz="2000" dirty="0">
                <a:latin typeface="ＭＳ ゴシック" panose="020B0609070205080204" pitchFamily="49" charset="-128"/>
                <a:ea typeface="ＭＳ ゴシック" panose="020B0609070205080204" pitchFamily="49" charset="-128"/>
              </a:rPr>
              <a:t>疣贅は削ると出血するのでむやみに削らず医療機関へ相談しましょう。</a:t>
            </a:r>
          </a:p>
        </p:txBody>
      </p:sp>
    </p:spTree>
    <p:extLst>
      <p:ext uri="{BB962C8B-B14F-4D97-AF65-F5344CB8AC3E}">
        <p14:creationId xmlns:p14="http://schemas.microsoft.com/office/powerpoint/2010/main" val="135233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E28E8AA-A725-5598-4B46-D39AFB7F06A6}"/>
              </a:ext>
            </a:extLst>
          </p:cNvPr>
          <p:cNvSpPr>
            <a:spLocks noGrp="1"/>
          </p:cNvSpPr>
          <p:nvPr>
            <p:ph type="title"/>
          </p:nvPr>
        </p:nvSpPr>
        <p:spPr>
          <a:xfrm>
            <a:off x="1127517" y="66647"/>
            <a:ext cx="7178566" cy="1143000"/>
          </a:xfrm>
        </p:spPr>
        <p:txBody>
          <a:bodyPr>
            <a:normAutofit/>
          </a:bodyPr>
          <a:lstStyle/>
          <a:p>
            <a:r>
              <a:rPr kumimoji="1" lang="en-US" altLang="ja-JP" sz="4000" dirty="0">
                <a:latin typeface="ＭＳ ゴシック" panose="020B0609070205080204" pitchFamily="49" charset="-128"/>
                <a:ea typeface="ＭＳ ゴシック" panose="020B0609070205080204" pitchFamily="49" charset="-128"/>
              </a:rPr>
              <a:t>4.</a:t>
            </a:r>
            <a:r>
              <a:rPr kumimoji="1" lang="ja-JP" altLang="en-US" sz="4000" dirty="0">
                <a:latin typeface="ＭＳ ゴシック" panose="020B0609070205080204" pitchFamily="49" charset="-128"/>
                <a:ea typeface="ＭＳ ゴシック" panose="020B0609070205080204" pitchFamily="49" charset="-128"/>
              </a:rPr>
              <a:t>外反母趾とは？</a:t>
            </a:r>
          </a:p>
        </p:txBody>
      </p:sp>
      <p:sp>
        <p:nvSpPr>
          <p:cNvPr id="6" name="コンテンツ プレースホルダー 5">
            <a:extLst>
              <a:ext uri="{FF2B5EF4-FFF2-40B4-BE49-F238E27FC236}">
                <a16:creationId xmlns:a16="http://schemas.microsoft.com/office/drawing/2014/main" id="{F402EDF8-D307-E66E-417C-161626F2C5D1}"/>
              </a:ext>
            </a:extLst>
          </p:cNvPr>
          <p:cNvSpPr>
            <a:spLocks noGrp="1"/>
          </p:cNvSpPr>
          <p:nvPr>
            <p:ph idx="1"/>
          </p:nvPr>
        </p:nvSpPr>
        <p:spPr>
          <a:xfrm>
            <a:off x="438150" y="1409700"/>
            <a:ext cx="11144250" cy="4869180"/>
          </a:xfrm>
        </p:spPr>
        <p:txBody>
          <a:bodyPr>
            <a:normAutofit/>
          </a:bodyPr>
          <a:lstStyle/>
          <a:p>
            <a:pPr marL="0" indent="0">
              <a:buNone/>
            </a:pPr>
            <a:r>
              <a:rPr kumimoji="1" lang="ja-JP" altLang="en-US" sz="2000" dirty="0">
                <a:latin typeface="ＭＳ ゴシック" panose="020B0609070205080204" pitchFamily="49" charset="-128"/>
                <a:ea typeface="ＭＳ ゴシック" panose="020B0609070205080204" pitchFamily="49" charset="-128"/>
              </a:rPr>
              <a:t>・親指が外側に曲がることに加え、付け根側が逆に内側に出っ張る状態です。</a:t>
            </a:r>
            <a:endParaRPr kumimoji="1" lang="en-US" altLang="ja-JP" sz="2000" dirty="0">
              <a:latin typeface="ＭＳ ゴシック" panose="020B0609070205080204" pitchFamily="49" charset="-128"/>
              <a:ea typeface="ＭＳ ゴシック" panose="020B0609070205080204" pitchFamily="49" charset="-128"/>
            </a:endParaRPr>
          </a:p>
          <a:p>
            <a:pPr marL="0" indent="0">
              <a:buNone/>
            </a:pPr>
            <a:r>
              <a:rPr kumimoji="1" lang="ja-JP" altLang="en-US" sz="2000" dirty="0">
                <a:latin typeface="ＭＳ ゴシック" panose="020B0609070205080204" pitchFamily="49" charset="-128"/>
                <a:ea typeface="ＭＳ ゴシック" panose="020B0609070205080204" pitchFamily="49" charset="-128"/>
              </a:rPr>
              <a:t>・</a:t>
            </a:r>
            <a:r>
              <a:rPr kumimoji="1" lang="en-US" altLang="ja-JP" sz="2000" dirty="0">
                <a:latin typeface="ＭＳ ゴシック" panose="020B0609070205080204" pitchFamily="49" charset="-128"/>
                <a:ea typeface="ＭＳ ゴシック" panose="020B0609070205080204" pitchFamily="49" charset="-128"/>
              </a:rPr>
              <a:t>20</a:t>
            </a:r>
            <a:r>
              <a:rPr kumimoji="1" lang="ja-JP" altLang="en-US" sz="2000" dirty="0">
                <a:latin typeface="ＭＳ ゴシック" panose="020B0609070205080204" pitchFamily="49" charset="-128"/>
                <a:ea typeface="ＭＳ ゴシック" panose="020B0609070205080204" pitchFamily="49" charset="-128"/>
              </a:rPr>
              <a:t>度以上ある場合を外反母趾と規定とする</a:t>
            </a:r>
            <a:endParaRPr kumimoji="1" lang="en-US" altLang="ja-JP" sz="2000" dirty="0">
              <a:latin typeface="ＭＳ ゴシック" panose="020B0609070205080204" pitchFamily="49" charset="-128"/>
              <a:ea typeface="ＭＳ ゴシック" panose="020B0609070205080204" pitchFamily="49" charset="-128"/>
            </a:endParaRPr>
          </a:p>
          <a:p>
            <a:pPr marL="0" indent="0">
              <a:buNone/>
            </a:pPr>
            <a:endParaRPr kumimoji="1" lang="en-US" altLang="ja-JP" sz="1800" dirty="0"/>
          </a:p>
        </p:txBody>
      </p:sp>
      <p:pic>
        <p:nvPicPr>
          <p:cNvPr id="2" name="図 1" descr="外反母趾イラスト - No: 2522890｜無料イラスト・フリー素材なら「イラストAC」">
            <a:extLst>
              <a:ext uri="{FF2B5EF4-FFF2-40B4-BE49-F238E27FC236}">
                <a16:creationId xmlns:a16="http://schemas.microsoft.com/office/drawing/2014/main" id="{9A5A9E66-5BB7-D0C3-B322-E7259C9F6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637" y="1808639"/>
            <a:ext cx="4518432" cy="2602547"/>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E6275777-37BC-40C0-CA96-EB9C31E4B5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116913" y="2574624"/>
            <a:ext cx="3514725" cy="3604895"/>
          </a:xfrm>
          <a:prstGeom prst="rect">
            <a:avLst/>
          </a:prstGeom>
          <a:noFill/>
        </p:spPr>
      </p:pic>
      <p:sp>
        <p:nvSpPr>
          <p:cNvPr id="5" name="楕円 4">
            <a:extLst>
              <a:ext uri="{FF2B5EF4-FFF2-40B4-BE49-F238E27FC236}">
                <a16:creationId xmlns:a16="http://schemas.microsoft.com/office/drawing/2014/main" id="{5E78FF8C-A9D4-82CB-752F-065AE2856BDF}"/>
              </a:ext>
            </a:extLst>
          </p:cNvPr>
          <p:cNvSpPr/>
          <p:nvPr/>
        </p:nvSpPr>
        <p:spPr>
          <a:xfrm>
            <a:off x="2937891" y="3252406"/>
            <a:ext cx="561975" cy="485775"/>
          </a:xfrm>
          <a:prstGeom prst="ellipse">
            <a:avLst/>
          </a:prstGeom>
          <a:noFill/>
          <a:ln w="38100" cap="flat" cmpd="sng" algn="ctr">
            <a:solidFill>
              <a:srgbClr val="EE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テキスト ボックス 14">
            <a:extLst>
              <a:ext uri="{FF2B5EF4-FFF2-40B4-BE49-F238E27FC236}">
                <a16:creationId xmlns:a16="http://schemas.microsoft.com/office/drawing/2014/main" id="{21E4C34F-A6A1-53E4-134F-6DE6A7035AB9}"/>
              </a:ext>
            </a:extLst>
          </p:cNvPr>
          <p:cNvSpPr txBox="1"/>
          <p:nvPr/>
        </p:nvSpPr>
        <p:spPr>
          <a:xfrm>
            <a:off x="3100386" y="3239285"/>
            <a:ext cx="390525" cy="41910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1</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楕円 7">
            <a:extLst>
              <a:ext uri="{FF2B5EF4-FFF2-40B4-BE49-F238E27FC236}">
                <a16:creationId xmlns:a16="http://schemas.microsoft.com/office/drawing/2014/main" id="{948AA30D-F723-9967-D154-D337D32AAF30}"/>
              </a:ext>
            </a:extLst>
          </p:cNvPr>
          <p:cNvSpPr/>
          <p:nvPr/>
        </p:nvSpPr>
        <p:spPr>
          <a:xfrm>
            <a:off x="3490911" y="3601402"/>
            <a:ext cx="561975" cy="485775"/>
          </a:xfrm>
          <a:prstGeom prst="ellipse">
            <a:avLst/>
          </a:prstGeom>
          <a:noFill/>
          <a:ln w="38100" cap="flat" cmpd="sng" algn="ctr">
            <a:solidFill>
              <a:srgbClr val="EE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テキスト ボックス 15">
            <a:extLst>
              <a:ext uri="{FF2B5EF4-FFF2-40B4-BE49-F238E27FC236}">
                <a16:creationId xmlns:a16="http://schemas.microsoft.com/office/drawing/2014/main" id="{E758BBF3-0385-C85D-915F-4E2C2DB99C8B}"/>
              </a:ext>
            </a:extLst>
          </p:cNvPr>
          <p:cNvSpPr txBox="1"/>
          <p:nvPr/>
        </p:nvSpPr>
        <p:spPr>
          <a:xfrm>
            <a:off x="3614735" y="3671887"/>
            <a:ext cx="352425" cy="41910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楕円 9">
            <a:extLst>
              <a:ext uri="{FF2B5EF4-FFF2-40B4-BE49-F238E27FC236}">
                <a16:creationId xmlns:a16="http://schemas.microsoft.com/office/drawing/2014/main" id="{32E7FA1F-9EC0-A785-BD50-3B79ACFC0338}"/>
              </a:ext>
            </a:extLst>
          </p:cNvPr>
          <p:cNvSpPr/>
          <p:nvPr/>
        </p:nvSpPr>
        <p:spPr>
          <a:xfrm>
            <a:off x="2351539" y="3745547"/>
            <a:ext cx="762000" cy="609600"/>
          </a:xfrm>
          <a:prstGeom prst="ellipse">
            <a:avLst/>
          </a:prstGeom>
          <a:noFill/>
          <a:ln w="38100" cap="flat" cmpd="sng" algn="ctr">
            <a:solidFill>
              <a:srgbClr val="EE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テキスト ボックス 15">
            <a:extLst>
              <a:ext uri="{FF2B5EF4-FFF2-40B4-BE49-F238E27FC236}">
                <a16:creationId xmlns:a16="http://schemas.microsoft.com/office/drawing/2014/main" id="{DA59AB2D-9BF5-9C1B-DA82-568C6CED3825}"/>
              </a:ext>
            </a:extLst>
          </p:cNvPr>
          <p:cNvSpPr txBox="1"/>
          <p:nvPr/>
        </p:nvSpPr>
        <p:spPr>
          <a:xfrm>
            <a:off x="2624133" y="3858577"/>
            <a:ext cx="352425"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3</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楕円 11">
            <a:extLst>
              <a:ext uri="{FF2B5EF4-FFF2-40B4-BE49-F238E27FC236}">
                <a16:creationId xmlns:a16="http://schemas.microsoft.com/office/drawing/2014/main" id="{6C63BD02-0F10-FD64-AF23-2529530A649C}"/>
              </a:ext>
            </a:extLst>
          </p:cNvPr>
          <p:cNvSpPr/>
          <p:nvPr/>
        </p:nvSpPr>
        <p:spPr>
          <a:xfrm>
            <a:off x="3118300" y="4031297"/>
            <a:ext cx="647700" cy="647700"/>
          </a:xfrm>
          <a:prstGeom prst="ellipse">
            <a:avLst/>
          </a:prstGeom>
          <a:noFill/>
          <a:ln w="38100" cap="flat" cmpd="sng" algn="ctr">
            <a:solidFill>
              <a:srgbClr val="EE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テキスト ボックス 15">
            <a:extLst>
              <a:ext uri="{FF2B5EF4-FFF2-40B4-BE49-F238E27FC236}">
                <a16:creationId xmlns:a16="http://schemas.microsoft.com/office/drawing/2014/main" id="{3090FA2D-07A9-02B4-73D6-EEF4D11410D3}"/>
              </a:ext>
            </a:extLst>
          </p:cNvPr>
          <p:cNvSpPr txBox="1"/>
          <p:nvPr/>
        </p:nvSpPr>
        <p:spPr>
          <a:xfrm>
            <a:off x="3276594" y="4182586"/>
            <a:ext cx="352425"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4</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楕円 13">
            <a:extLst>
              <a:ext uri="{FF2B5EF4-FFF2-40B4-BE49-F238E27FC236}">
                <a16:creationId xmlns:a16="http://schemas.microsoft.com/office/drawing/2014/main" id="{C9CDB252-6A40-E60E-249C-B3BCFDDA103F}"/>
              </a:ext>
            </a:extLst>
          </p:cNvPr>
          <p:cNvSpPr/>
          <p:nvPr/>
        </p:nvSpPr>
        <p:spPr>
          <a:xfrm>
            <a:off x="1401533" y="4393247"/>
            <a:ext cx="609600" cy="571500"/>
          </a:xfrm>
          <a:prstGeom prst="ellipse">
            <a:avLst/>
          </a:prstGeom>
          <a:noFill/>
          <a:ln w="38100" cap="flat" cmpd="sng" algn="ctr">
            <a:solidFill>
              <a:srgbClr val="EE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テキスト ボックス 15">
            <a:extLst>
              <a:ext uri="{FF2B5EF4-FFF2-40B4-BE49-F238E27FC236}">
                <a16:creationId xmlns:a16="http://schemas.microsoft.com/office/drawing/2014/main" id="{F2492DAF-69D3-6DA9-AC95-CBB8FD55639E}"/>
              </a:ext>
            </a:extLst>
          </p:cNvPr>
          <p:cNvSpPr txBox="1"/>
          <p:nvPr/>
        </p:nvSpPr>
        <p:spPr>
          <a:xfrm>
            <a:off x="1559827" y="4568190"/>
            <a:ext cx="352425"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楕円 15">
            <a:extLst>
              <a:ext uri="{FF2B5EF4-FFF2-40B4-BE49-F238E27FC236}">
                <a16:creationId xmlns:a16="http://schemas.microsoft.com/office/drawing/2014/main" id="{F5F27B0B-091B-8019-D212-FC273CEDCB08}"/>
              </a:ext>
            </a:extLst>
          </p:cNvPr>
          <p:cNvSpPr/>
          <p:nvPr/>
        </p:nvSpPr>
        <p:spPr>
          <a:xfrm>
            <a:off x="2382606" y="4670583"/>
            <a:ext cx="561975" cy="571500"/>
          </a:xfrm>
          <a:prstGeom prst="ellipse">
            <a:avLst/>
          </a:prstGeom>
          <a:noFill/>
          <a:ln w="38100" cap="flat" cmpd="sng" algn="ctr">
            <a:solidFill>
              <a:srgbClr val="EE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テキスト ボックス 15">
            <a:extLst>
              <a:ext uri="{FF2B5EF4-FFF2-40B4-BE49-F238E27FC236}">
                <a16:creationId xmlns:a16="http://schemas.microsoft.com/office/drawing/2014/main" id="{26CD6C14-D823-9F0C-94CC-CE3BBEF41840}"/>
              </a:ext>
            </a:extLst>
          </p:cNvPr>
          <p:cNvSpPr txBox="1"/>
          <p:nvPr/>
        </p:nvSpPr>
        <p:spPr>
          <a:xfrm>
            <a:off x="2487380" y="4820548"/>
            <a:ext cx="3524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6</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楕円 17">
            <a:extLst>
              <a:ext uri="{FF2B5EF4-FFF2-40B4-BE49-F238E27FC236}">
                <a16:creationId xmlns:a16="http://schemas.microsoft.com/office/drawing/2014/main" id="{7AE7A442-E9F6-2E1C-AF35-458FDF2282C9}"/>
              </a:ext>
            </a:extLst>
          </p:cNvPr>
          <p:cNvSpPr/>
          <p:nvPr/>
        </p:nvSpPr>
        <p:spPr>
          <a:xfrm>
            <a:off x="3585593" y="4560886"/>
            <a:ext cx="561975" cy="752475"/>
          </a:xfrm>
          <a:prstGeom prst="ellipse">
            <a:avLst/>
          </a:prstGeom>
          <a:noFill/>
          <a:ln w="3810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テキスト ボックス 15">
            <a:extLst>
              <a:ext uri="{FF2B5EF4-FFF2-40B4-BE49-F238E27FC236}">
                <a16:creationId xmlns:a16="http://schemas.microsoft.com/office/drawing/2014/main" id="{E6EF83E2-B8DB-3087-122F-4C930300018E}"/>
              </a:ext>
            </a:extLst>
          </p:cNvPr>
          <p:cNvSpPr txBox="1"/>
          <p:nvPr/>
        </p:nvSpPr>
        <p:spPr>
          <a:xfrm>
            <a:off x="3690367" y="4708206"/>
            <a:ext cx="352425"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7</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0" name="直線矢印コネクタ 19">
            <a:extLst>
              <a:ext uri="{FF2B5EF4-FFF2-40B4-BE49-F238E27FC236}">
                <a16:creationId xmlns:a16="http://schemas.microsoft.com/office/drawing/2014/main" id="{7A726289-394D-663F-36DB-3C1B0944312E}"/>
              </a:ext>
            </a:extLst>
          </p:cNvPr>
          <p:cNvCxnSpPr>
            <a:cxnSpLocks/>
          </p:cNvCxnSpPr>
          <p:nvPr/>
        </p:nvCxnSpPr>
        <p:spPr>
          <a:xfrm flipV="1">
            <a:off x="1847788" y="5070690"/>
            <a:ext cx="1984034" cy="36791"/>
          </a:xfrm>
          <a:prstGeom prst="straightConnector1">
            <a:avLst/>
          </a:prstGeom>
          <a:ln w="38100">
            <a:solidFill>
              <a:srgbClr val="EE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16">
            <a:extLst>
              <a:ext uri="{FF2B5EF4-FFF2-40B4-BE49-F238E27FC236}">
                <a16:creationId xmlns:a16="http://schemas.microsoft.com/office/drawing/2014/main" id="{27EDD26A-AA0A-1A2C-9626-3E46D4C9D138}"/>
              </a:ext>
            </a:extLst>
          </p:cNvPr>
          <p:cNvSpPr txBox="1"/>
          <p:nvPr/>
        </p:nvSpPr>
        <p:spPr>
          <a:xfrm>
            <a:off x="3116029" y="5022795"/>
            <a:ext cx="400050"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9</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6" name="図 25" descr="第272回 関節リウマチ前足部変形に対する手術について | 岡山市立市民病院 WEBマガジン">
            <a:extLst>
              <a:ext uri="{FF2B5EF4-FFF2-40B4-BE49-F238E27FC236}">
                <a16:creationId xmlns:a16="http://schemas.microsoft.com/office/drawing/2014/main" id="{3F71FC64-AE54-9DA3-C896-D6857EFBA2DD}"/>
              </a:ext>
            </a:extLst>
          </p:cNvPr>
          <p:cNvPicPr>
            <a:picLocks noChangeAspect="1"/>
          </p:cNvPicPr>
          <p:nvPr/>
        </p:nvPicPr>
        <p:blipFill rotWithShape="1">
          <a:blip r:embed="rId5">
            <a:extLst>
              <a:ext uri="{28A0092B-C50C-407E-A947-70E740481C1C}">
                <a14:useLocalDpi xmlns:a14="http://schemas.microsoft.com/office/drawing/2010/main" val="0"/>
              </a:ext>
            </a:extLst>
          </a:blip>
          <a:srcRect l="34318" t="13479" r="37787" b="40960"/>
          <a:stretch>
            <a:fillRect/>
          </a:stretch>
        </p:blipFill>
        <p:spPr bwMode="auto">
          <a:xfrm>
            <a:off x="4605337" y="2574624"/>
            <a:ext cx="2119313" cy="1951195"/>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15">
            <a:extLst>
              <a:ext uri="{FF2B5EF4-FFF2-40B4-BE49-F238E27FC236}">
                <a16:creationId xmlns:a16="http://schemas.microsoft.com/office/drawing/2014/main" id="{8676FB4A-1939-F770-2398-C7F1EE9EE658}"/>
              </a:ext>
            </a:extLst>
          </p:cNvPr>
          <p:cNvSpPr txBox="1"/>
          <p:nvPr/>
        </p:nvSpPr>
        <p:spPr>
          <a:xfrm rot="10800000" flipV="1">
            <a:off x="5501932" y="3933682"/>
            <a:ext cx="352425" cy="561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8</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E070F00D-186E-DADD-167E-8F498F630A38}"/>
              </a:ext>
            </a:extLst>
          </p:cNvPr>
          <p:cNvSpPr txBox="1"/>
          <p:nvPr/>
        </p:nvSpPr>
        <p:spPr>
          <a:xfrm flipH="1">
            <a:off x="2115792" y="2215214"/>
            <a:ext cx="3300415" cy="369332"/>
          </a:xfrm>
          <a:prstGeom prst="rect">
            <a:avLst/>
          </a:prstGeom>
          <a:noFill/>
          <a:ln w="38100">
            <a:solidFill>
              <a:srgbClr val="FF0000"/>
            </a:solidFill>
          </a:ln>
        </p:spPr>
        <p:txBody>
          <a:bodyPr wrap="square" rtlCol="0">
            <a:spAutoFit/>
          </a:bodyPr>
          <a:lstStyle/>
          <a:p>
            <a:r>
              <a:rPr lang="ja-JP" altLang="en-US" dirty="0"/>
              <a:t>・外反母趾に伴いやすい症状</a:t>
            </a:r>
            <a:endParaRPr kumimoji="1" lang="en-US" altLang="ja-JP" dirty="0"/>
          </a:p>
        </p:txBody>
      </p:sp>
      <p:sp>
        <p:nvSpPr>
          <p:cNvPr id="31" name="テキスト ボックス 30">
            <a:extLst>
              <a:ext uri="{FF2B5EF4-FFF2-40B4-BE49-F238E27FC236}">
                <a16:creationId xmlns:a16="http://schemas.microsoft.com/office/drawing/2014/main" id="{FD9F94A7-9E0F-2F64-D151-619BC224D258}"/>
              </a:ext>
            </a:extLst>
          </p:cNvPr>
          <p:cNvSpPr txBox="1"/>
          <p:nvPr/>
        </p:nvSpPr>
        <p:spPr>
          <a:xfrm>
            <a:off x="5362514" y="4643389"/>
            <a:ext cx="4907299" cy="1477328"/>
          </a:xfrm>
          <a:prstGeom prst="rect">
            <a:avLst/>
          </a:prstGeom>
          <a:noFill/>
          <a:ln>
            <a:solidFill>
              <a:schemeClr val="bg2"/>
            </a:solidFill>
          </a:ln>
        </p:spPr>
        <p:txBody>
          <a:bodyPr wrap="square">
            <a:spAutoFit/>
          </a:bodyPr>
          <a:lstStyle/>
          <a:p>
            <a:pPr>
              <a:buNone/>
            </a:pP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陥入爪　　　　　　　　</a:t>
            </a: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6.</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趾の変形</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buNone/>
            </a:pP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親指内側のしびれ　　　</a:t>
            </a: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7.</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接触による痛み</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buNone/>
            </a:pP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交叉指　　　　　　　　</a:t>
            </a: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8.</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タコ（胼胝）</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buNone/>
            </a:pP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4.</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親指の関節痛　　　　　</a:t>
            </a: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9.</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開張足</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buNone/>
            </a:pPr>
            <a:r>
              <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5.</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内反小趾</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37491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CD9C5A6-D001-B255-5F60-948306237E72}"/>
              </a:ext>
            </a:extLst>
          </p:cNvPr>
          <p:cNvSpPr>
            <a:spLocks noGrp="1"/>
          </p:cNvSpPr>
          <p:nvPr>
            <p:ph idx="1"/>
          </p:nvPr>
        </p:nvSpPr>
        <p:spPr>
          <a:xfrm>
            <a:off x="262759" y="662152"/>
            <a:ext cx="11803117" cy="6053957"/>
          </a:xfrm>
        </p:spPr>
        <p:txBody>
          <a:bodyPr>
            <a:normAutofit/>
          </a:bodyPr>
          <a:lstStyle/>
          <a:p>
            <a:pPr marL="0" indent="0">
              <a:buNone/>
            </a:pPr>
            <a:r>
              <a:rPr kumimoji="1" lang="ja-JP" altLang="en-US" sz="2800" dirty="0">
                <a:solidFill>
                  <a:srgbClr val="0070C0"/>
                </a:solidFill>
                <a:latin typeface="ＭＳ ゴシック" panose="020B0609070205080204" pitchFamily="49" charset="-128"/>
                <a:ea typeface="ＭＳ ゴシック" panose="020B0609070205080204" pitchFamily="49" charset="-128"/>
              </a:rPr>
              <a:t>外反母趾の進行を防ぐストレッチ！</a:t>
            </a:r>
            <a:endParaRPr kumimoji="1" lang="en-US" altLang="ja-JP" sz="2800"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外反母趾は、変形が軽度で痛みなどもないのであれば、足指のストレッチをまめに行うことで進行を　予防できます。</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kumimoji="1" lang="ja-JP" altLang="en-US" sz="2000" dirty="0">
                <a:latin typeface="ＭＳ ゴシック" panose="020B0609070205080204" pitchFamily="49" charset="-128"/>
                <a:ea typeface="ＭＳ ゴシック" panose="020B0609070205080204" pitchFamily="49" charset="-128"/>
              </a:rPr>
              <a:t>①手で広げる・・自分の手で、できる限り足指を広げる。すべての指と指の間をしっかり伸ばす。</a:t>
            </a:r>
            <a:endParaRPr kumimoji="1"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②自分で広げる・・次に手の補助なしで、自分の足指の力だけで同じように広げられるか、やってみ　</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ましょう。</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kumimoji="1" lang="ja-JP" altLang="en-US" sz="2000" dirty="0">
                <a:latin typeface="ＭＳ ゴシック" panose="020B0609070205080204" pitchFamily="49" charset="-128"/>
                <a:ea typeface="ＭＳ ゴシック" panose="020B0609070205080204" pitchFamily="49" charset="-128"/>
              </a:rPr>
              <a:t>③タオルギャザー・・椅子の前の床にタオルを敷き、浅めに腰かける。</a:t>
            </a:r>
            <a:r>
              <a:rPr kumimoji="1" lang="en-US" altLang="ja-JP" sz="2000" dirty="0">
                <a:latin typeface="ＭＳ ゴシック" panose="020B0609070205080204" pitchFamily="49" charset="-128"/>
                <a:ea typeface="ＭＳ ゴシック" panose="020B0609070205080204" pitchFamily="49" charset="-128"/>
              </a:rPr>
              <a:t>5</a:t>
            </a:r>
            <a:r>
              <a:rPr kumimoji="1" lang="ja-JP" altLang="en-US" sz="2000" dirty="0">
                <a:latin typeface="ＭＳ ゴシック" panose="020B0609070205080204" pitchFamily="49" charset="-128"/>
                <a:ea typeface="ＭＳ ゴシック" panose="020B0609070205080204" pitchFamily="49" charset="-128"/>
              </a:rPr>
              <a:t>本の指を使ってタオルをた　　</a:t>
            </a:r>
            <a:endParaRPr kumimoji="1"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ぐり寄せる。指先ではなく指の付け根をからしっかり曲げてつかみ、その後　　　　　　　　　　　　　　　　　</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パット開いて</a:t>
            </a:r>
            <a:r>
              <a:rPr kumimoji="1" lang="ja-JP" altLang="en-US" sz="2000" dirty="0">
                <a:latin typeface="ＭＳ ゴシック" panose="020B0609070205080204" pitchFamily="49" charset="-128"/>
                <a:ea typeface="ＭＳ ゴシック" panose="020B0609070205080204" pitchFamily="49" charset="-128"/>
              </a:rPr>
              <a:t>てタオルを離すのを繰り返す。この時かかとが浮かないようにす</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kumimoji="1" lang="ja-JP" altLang="en-US" sz="2000" dirty="0">
                <a:latin typeface="ＭＳ ゴシック" panose="020B0609070205080204" pitchFamily="49" charset="-128"/>
                <a:ea typeface="ＭＳ ゴシック" panose="020B0609070205080204" pitchFamily="49" charset="-128"/>
              </a:rPr>
              <a:t>　　　　　　　　　　る。</a:t>
            </a:r>
            <a:endParaRPr kumimoji="1"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④足指じゃんけん</a:t>
            </a:r>
            <a:r>
              <a:rPr kumimoji="1" lang="ja-JP" altLang="en-US" sz="2000" dirty="0">
                <a:latin typeface="ＭＳ ゴシック" panose="020B0609070205080204" pitchFamily="49" charset="-128"/>
                <a:ea typeface="ＭＳ ゴシック" panose="020B0609070205080204" pitchFamily="49" charset="-128"/>
              </a:rPr>
              <a:t>　　　　　</a:t>
            </a:r>
          </a:p>
        </p:txBody>
      </p:sp>
      <p:sp>
        <p:nvSpPr>
          <p:cNvPr id="6" name="テキスト ボックス 5">
            <a:extLst>
              <a:ext uri="{FF2B5EF4-FFF2-40B4-BE49-F238E27FC236}">
                <a16:creationId xmlns:a16="http://schemas.microsoft.com/office/drawing/2014/main" id="{E24C07A2-FF5F-0101-4AD2-D79E05AFCC5D}"/>
              </a:ext>
            </a:extLst>
          </p:cNvPr>
          <p:cNvSpPr txBox="1"/>
          <p:nvPr/>
        </p:nvSpPr>
        <p:spPr>
          <a:xfrm>
            <a:off x="-1987203" y="7102566"/>
            <a:ext cx="1232259" cy="441430"/>
          </a:xfrm>
          <a:prstGeom prst="rect">
            <a:avLst/>
          </a:prstGeom>
          <a:noFill/>
          <a:ln>
            <a:solidFill>
              <a:schemeClr val="bg2"/>
            </a:solidFill>
          </a:ln>
        </p:spPr>
        <p:txBody>
          <a:bodyPr wrap="square" rtlCol="0">
            <a:spAutoFit/>
          </a:bodyPr>
          <a:lstStyle/>
          <a:p>
            <a:endParaRPr kumimoji="1" lang="ja-JP" altLang="en-US" dirty="0" err="1"/>
          </a:p>
        </p:txBody>
      </p:sp>
      <p:sp>
        <p:nvSpPr>
          <p:cNvPr id="7" name="テキスト ボックス 6">
            <a:extLst>
              <a:ext uri="{FF2B5EF4-FFF2-40B4-BE49-F238E27FC236}">
                <a16:creationId xmlns:a16="http://schemas.microsoft.com/office/drawing/2014/main" id="{78A90101-952F-2509-5269-1D0972793B63}"/>
              </a:ext>
            </a:extLst>
          </p:cNvPr>
          <p:cNvSpPr txBox="1"/>
          <p:nvPr/>
        </p:nvSpPr>
        <p:spPr>
          <a:xfrm>
            <a:off x="2628003" y="5626889"/>
            <a:ext cx="1205808" cy="821536"/>
          </a:xfrm>
          <a:prstGeom prst="rect">
            <a:avLst/>
          </a:prstGeom>
          <a:noFill/>
          <a:ln>
            <a:noFill/>
          </a:ln>
        </p:spPr>
        <p:txBody>
          <a:bodyPr wrap="square" rtlCol="0">
            <a:spAutoFit/>
          </a:bodyPr>
          <a:lstStyle/>
          <a:p>
            <a:endParaRPr kumimoji="1" lang="ja-JP" altLang="en-US" dirty="0" err="1"/>
          </a:p>
        </p:txBody>
      </p:sp>
      <p:sp>
        <p:nvSpPr>
          <p:cNvPr id="8" name="テキスト ボックス 7">
            <a:extLst>
              <a:ext uri="{FF2B5EF4-FFF2-40B4-BE49-F238E27FC236}">
                <a16:creationId xmlns:a16="http://schemas.microsoft.com/office/drawing/2014/main" id="{03517908-0157-CB28-0664-3738519EC36B}"/>
              </a:ext>
            </a:extLst>
          </p:cNvPr>
          <p:cNvSpPr txBox="1"/>
          <p:nvPr/>
        </p:nvSpPr>
        <p:spPr>
          <a:xfrm>
            <a:off x="11728798" y="6223388"/>
            <a:ext cx="2130077" cy="1787137"/>
          </a:xfrm>
          <a:prstGeom prst="rect">
            <a:avLst/>
          </a:prstGeom>
          <a:noFill/>
          <a:ln>
            <a:solidFill>
              <a:schemeClr val="bg2"/>
            </a:solidFill>
          </a:ln>
        </p:spPr>
        <p:txBody>
          <a:bodyPr wrap="square" rtlCol="0">
            <a:spAutoFit/>
          </a:bodyPr>
          <a:lstStyle/>
          <a:p>
            <a:endParaRPr kumimoji="1" lang="ja-JP" altLang="en-US" dirty="0" err="1"/>
          </a:p>
        </p:txBody>
      </p:sp>
      <p:pic>
        <p:nvPicPr>
          <p:cNvPr id="1028" name="Picture 4" descr="外反母趾の体操イラスト - No: 25189789｜無料イラスト・フリー素材なら「イラストAC」">
            <a:extLst>
              <a:ext uri="{FF2B5EF4-FFF2-40B4-BE49-F238E27FC236}">
                <a16:creationId xmlns:a16="http://schemas.microsoft.com/office/drawing/2014/main" id="{7995F183-CBB5-79D1-AFC3-51B713BD9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526" y="4829338"/>
            <a:ext cx="2259886" cy="16190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足趾を鍛えるタオルギャザー - 天白接骨院ホームページ">
            <a:extLst>
              <a:ext uri="{FF2B5EF4-FFF2-40B4-BE49-F238E27FC236}">
                <a16:creationId xmlns:a16="http://schemas.microsoft.com/office/drawing/2014/main" id="{C4735665-9C7C-F6DF-68EF-C17B482687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8178" y="4485240"/>
            <a:ext cx="4407173" cy="21133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外反母趾治療のホーマン体操 足指エクセサイズの図解のイラスト 足の裏親指の変形関節リウマチ [166553723] - イメージマート">
            <a:extLst>
              <a:ext uri="{FF2B5EF4-FFF2-40B4-BE49-F238E27FC236}">
                <a16:creationId xmlns:a16="http://schemas.microsoft.com/office/drawing/2014/main" id="{0418D4A0-EE72-7A24-6041-947BDCE69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2676" y="4485240"/>
            <a:ext cx="3128798" cy="211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6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52BDB-ECA5-21C3-D980-2284D4BDF8F5}"/>
              </a:ext>
            </a:extLst>
          </p:cNvPr>
          <p:cNvSpPr>
            <a:spLocks noGrp="1"/>
          </p:cNvSpPr>
          <p:nvPr>
            <p:ph type="title"/>
          </p:nvPr>
        </p:nvSpPr>
        <p:spPr>
          <a:xfrm>
            <a:off x="987972" y="595542"/>
            <a:ext cx="4834759" cy="762762"/>
          </a:xfrm>
        </p:spPr>
        <p:txBody>
          <a:bodyPr>
            <a:normAutofit/>
          </a:bodyPr>
          <a:lstStyle/>
          <a:p>
            <a:r>
              <a:rPr kumimoji="1" lang="en-US" altLang="ja-JP" sz="4000" dirty="0">
                <a:latin typeface="ＭＳ ゴシック" panose="020B0609070205080204" pitchFamily="49" charset="-128"/>
                <a:ea typeface="ＭＳ ゴシック" panose="020B0609070205080204" pitchFamily="49" charset="-128"/>
              </a:rPr>
              <a:t>5.</a:t>
            </a:r>
            <a:r>
              <a:rPr kumimoji="1" lang="ja-JP" altLang="en-US" sz="4000" dirty="0">
                <a:latin typeface="ＭＳ ゴシック" panose="020B0609070205080204" pitchFamily="49" charset="-128"/>
                <a:ea typeface="ＭＳ ゴシック" panose="020B0609070205080204" pitchFamily="49" charset="-128"/>
              </a:rPr>
              <a:t>足の観察ポイント</a:t>
            </a:r>
          </a:p>
        </p:txBody>
      </p:sp>
      <p:sp>
        <p:nvSpPr>
          <p:cNvPr id="3" name="コンテンツ プレースホルダー 2">
            <a:extLst>
              <a:ext uri="{FF2B5EF4-FFF2-40B4-BE49-F238E27FC236}">
                <a16:creationId xmlns:a16="http://schemas.microsoft.com/office/drawing/2014/main" id="{09D823E9-8226-CC1A-5300-C660343F8C53}"/>
              </a:ext>
            </a:extLst>
          </p:cNvPr>
          <p:cNvSpPr>
            <a:spLocks noGrp="1"/>
          </p:cNvSpPr>
          <p:nvPr>
            <p:ph idx="1"/>
          </p:nvPr>
        </p:nvSpPr>
        <p:spPr>
          <a:xfrm>
            <a:off x="609600" y="1466850"/>
            <a:ext cx="10972800" cy="4812030"/>
          </a:xfrm>
        </p:spPr>
        <p:txBody>
          <a:bodyPr>
            <a:normAutofit/>
          </a:bodyPr>
          <a:lstStyle/>
          <a:p>
            <a:pPr marL="0" indent="0">
              <a:buNone/>
            </a:pPr>
            <a:r>
              <a:rPr kumimoji="1" lang="ja-JP" altLang="en-US" sz="2000" dirty="0">
                <a:latin typeface="ＭＳ ゴシック" panose="020B0609070205080204" pitchFamily="49" charset="-128"/>
                <a:ea typeface="ＭＳ ゴシック" panose="020B0609070205080204" pitchFamily="49" charset="-128"/>
              </a:rPr>
              <a:t>①趾間や足全体の汚れはないか（足の裏も観察する）</a:t>
            </a:r>
            <a:endParaRPr kumimoji="1"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②趾間がジュクジュクしていないか、水虫になっていないか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kumimoji="1" lang="ja-JP" altLang="en-US" sz="2000" dirty="0">
                <a:latin typeface="ＭＳ ゴシック" panose="020B0609070205080204" pitchFamily="49" charset="-128"/>
                <a:ea typeface="ＭＳ ゴシック" panose="020B0609070205080204" pitchFamily="49" charset="-128"/>
              </a:rPr>
              <a:t>③足の裏や趾間の皮膚が破れていないか</a:t>
            </a:r>
            <a:endParaRPr kumimoji="1"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④皮膚の乾燥や亀裂はないか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kumimoji="1" lang="ja-JP" altLang="en-US" sz="2000" dirty="0">
                <a:latin typeface="ＭＳ ゴシック" panose="020B0609070205080204" pitchFamily="49" charset="-128"/>
                <a:ea typeface="ＭＳ ゴシック" panose="020B0609070205080204" pitchFamily="49" charset="-128"/>
              </a:rPr>
              <a:t>⑤かかとがカサカサして割れていないか</a:t>
            </a:r>
            <a:endParaRPr kumimoji="1"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⑥爪の色が変色していないか（紫色や黒くないか）肥厚したり、変形はないか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kumimoji="1" lang="ja-JP" altLang="en-US" sz="2000" dirty="0">
                <a:latin typeface="ＭＳ ゴシック" panose="020B0609070205080204" pitchFamily="49" charset="-128"/>
                <a:ea typeface="ＭＳ ゴシック" panose="020B0609070205080204" pitchFamily="49" charset="-128"/>
              </a:rPr>
              <a:t>⑦正座や横座りをする時に当たって硬くなったりする胼胝はないか</a:t>
            </a:r>
            <a:endParaRPr kumimoji="1"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⑧傷があっても気が付かないことはないか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kumimoji="1" lang="ja-JP" altLang="en-US" sz="2000" dirty="0">
                <a:latin typeface="ＭＳ ゴシック" panose="020B0609070205080204" pitchFamily="49" charset="-128"/>
                <a:ea typeface="ＭＳ ゴシック" panose="020B0609070205080204" pitchFamily="49" charset="-128"/>
              </a:rPr>
              <a:t>⑨靴を履いた時に、足の裏に何か当たる感じがしたり、素足の時に足裏の感覚がおかしいことはないか</a:t>
            </a:r>
            <a:endParaRPr kumimoji="1"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⑩足にけがはしていないか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⑪赤くなったり、腫れたりしていないか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kumimoji="1" lang="ja-JP" altLang="en-US" sz="2000" dirty="0">
                <a:latin typeface="ＭＳ ゴシック" panose="020B0609070205080204" pitchFamily="49" charset="-128"/>
                <a:ea typeface="ＭＳ ゴシック" panose="020B0609070205080204" pitchFamily="49" charset="-128"/>
              </a:rPr>
              <a:t>⑫足は冷たくないか</a:t>
            </a:r>
          </a:p>
        </p:txBody>
      </p:sp>
    </p:spTree>
    <p:extLst>
      <p:ext uri="{BB962C8B-B14F-4D97-AF65-F5344CB8AC3E}">
        <p14:creationId xmlns:p14="http://schemas.microsoft.com/office/powerpoint/2010/main" val="2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ABFDB3B4-7D5F-F1C4-38DB-66645AEBADFF}"/>
              </a:ext>
            </a:extLst>
          </p:cNvPr>
          <p:cNvSpPr>
            <a:spLocks noGrp="1"/>
          </p:cNvSpPr>
          <p:nvPr>
            <p:ph idx="1"/>
          </p:nvPr>
        </p:nvSpPr>
        <p:spPr>
          <a:xfrm>
            <a:off x="609599" y="788275"/>
            <a:ext cx="11056883" cy="5822731"/>
          </a:xfrm>
        </p:spPr>
        <p:txBody>
          <a:bodyPr>
            <a:normAutofit/>
          </a:bodyPr>
          <a:lstStyle/>
          <a:p>
            <a:pPr marL="0" indent="0">
              <a:buNone/>
            </a:pPr>
            <a:r>
              <a:rPr lang="en-US" altLang="ja-JP" sz="4000" dirty="0">
                <a:solidFill>
                  <a:schemeClr val="accent4">
                    <a:lumMod val="50000"/>
                  </a:schemeClr>
                </a:solidFill>
                <a:latin typeface="ＭＳ ゴシック" panose="020B0609070205080204" pitchFamily="49" charset="-128"/>
                <a:ea typeface="ＭＳ ゴシック" panose="020B0609070205080204" pitchFamily="49" charset="-128"/>
              </a:rPr>
              <a:t>6.</a:t>
            </a:r>
            <a:r>
              <a:rPr lang="ja-JP" altLang="en-US" sz="4000" dirty="0">
                <a:solidFill>
                  <a:schemeClr val="accent4">
                    <a:lumMod val="50000"/>
                  </a:schemeClr>
                </a:solidFill>
                <a:latin typeface="ＭＳ ゴシック" panose="020B0609070205080204" pitchFamily="49" charset="-128"/>
                <a:ea typeface="ＭＳ ゴシック" panose="020B0609070205080204" pitchFamily="49" charset="-128"/>
              </a:rPr>
              <a:t>正しい爪の切り方</a:t>
            </a:r>
            <a:endParaRPr lang="en-US" altLang="ja-JP" sz="4000" dirty="0">
              <a:solidFill>
                <a:schemeClr val="accent4">
                  <a:lumMod val="50000"/>
                </a:schemeClr>
              </a:solidFill>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・消毒綿や濡らしたガーゼで爪と指の皮膚との</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間にたまった角質を取り除くと爪の形をしっかり</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見ることができ、深爪などの危険を回避できる</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・ケアを行う前に爪をやわらかくすると切りやすい</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・爪の状態に合わせて爪切りやニッパー、爪やすり</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を選ぶ</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・一度にたくさん切らない</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・カットの形は「スクエアカット」</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ja-JP" altLang="en-US" sz="4000" dirty="0">
              <a:latin typeface="ＭＳ ゴシック" panose="020B0609070205080204" pitchFamily="49" charset="-128"/>
              <a:ea typeface="ＭＳ ゴシック" panose="020B0609070205080204" pitchFamily="49" charset="-128"/>
            </a:endParaRPr>
          </a:p>
        </p:txBody>
      </p:sp>
      <p:pic>
        <p:nvPicPr>
          <p:cNvPr id="11" name="図 10" descr="爪のただしい切り方を皮膚科専門医が解説。「スクエアオフカット」を動画で学びましょう！ - LUMEDIA (ルメディア)">
            <a:extLst>
              <a:ext uri="{FF2B5EF4-FFF2-40B4-BE49-F238E27FC236}">
                <a16:creationId xmlns:a16="http://schemas.microsoft.com/office/drawing/2014/main" id="{7CF7276F-83F5-6A66-56EF-C68856F80D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1518" y="788275"/>
            <a:ext cx="5044964" cy="5570483"/>
          </a:xfrm>
          <a:prstGeom prst="rect">
            <a:avLst/>
          </a:prstGeom>
          <a:noFill/>
          <a:ln>
            <a:noFill/>
          </a:ln>
        </p:spPr>
      </p:pic>
    </p:spTree>
    <p:extLst>
      <p:ext uri="{BB962C8B-B14F-4D97-AF65-F5344CB8AC3E}">
        <p14:creationId xmlns:p14="http://schemas.microsoft.com/office/powerpoint/2010/main" val="76706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爪切りニッパー型おすすめ5選！巻き爪も切りやすい！使い方・持ち方も紹介！">
            <a:extLst>
              <a:ext uri="{FF2B5EF4-FFF2-40B4-BE49-F238E27FC236}">
                <a16:creationId xmlns:a16="http://schemas.microsoft.com/office/drawing/2014/main" id="{5A9F3D47-9B67-7634-0B8D-B174917552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7163" y="977464"/>
            <a:ext cx="4153801" cy="2613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サロン級!? クオリティが格段に上がるセルフネイルのコツ9つ | NEILY（ネイリ―）">
            <a:extLst>
              <a:ext uri="{FF2B5EF4-FFF2-40B4-BE49-F238E27FC236}">
                <a16:creationId xmlns:a16="http://schemas.microsoft.com/office/drawing/2014/main" id="{D0D3D165-9628-2573-F484-B4165B045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619" y="3867807"/>
            <a:ext cx="4153801" cy="23784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初心者向け】セルフジェルネイルの基本の方法 ～必要なものから準備・塗り方まで～ | セブンショップ">
            <a:extLst>
              <a:ext uri="{FF2B5EF4-FFF2-40B4-BE49-F238E27FC236}">
                <a16:creationId xmlns:a16="http://schemas.microsoft.com/office/drawing/2014/main" id="{44FE91EB-5381-CEE0-49BE-E2D3081CFF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122"/>
          <a:stretch>
            <a:fillRect/>
          </a:stretch>
        </p:blipFill>
        <p:spPr bwMode="auto">
          <a:xfrm>
            <a:off x="5623773" y="1135118"/>
            <a:ext cx="6063730" cy="511110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1FEBB831-A6D0-5FD0-5EFD-9587731A7165}"/>
              </a:ext>
            </a:extLst>
          </p:cNvPr>
          <p:cNvSpPr txBox="1"/>
          <p:nvPr/>
        </p:nvSpPr>
        <p:spPr>
          <a:xfrm>
            <a:off x="872359" y="950452"/>
            <a:ext cx="2207172" cy="369332"/>
          </a:xfrm>
          <a:prstGeom prst="rect">
            <a:avLst/>
          </a:prstGeom>
          <a:noFill/>
          <a:ln>
            <a:solidFill>
              <a:schemeClr val="bg2"/>
            </a:solidFill>
          </a:ln>
        </p:spPr>
        <p:txBody>
          <a:bodyPr wrap="square" rtlCol="0">
            <a:spAutoFit/>
          </a:bodyPr>
          <a:lstStyle/>
          <a:p>
            <a:r>
              <a:rPr kumimoji="1" lang="ja-JP" altLang="en-US" dirty="0"/>
              <a:t>ニッパーの持ち方</a:t>
            </a:r>
          </a:p>
        </p:txBody>
      </p:sp>
    </p:spTree>
    <p:extLst>
      <p:ext uri="{BB962C8B-B14F-4D97-AF65-F5344CB8AC3E}">
        <p14:creationId xmlns:p14="http://schemas.microsoft.com/office/powerpoint/2010/main" val="30387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11CC456-32CD-350F-9B1E-3F168B6955B3}"/>
              </a:ext>
            </a:extLst>
          </p:cNvPr>
          <p:cNvSpPr>
            <a:spLocks noGrp="1"/>
          </p:cNvSpPr>
          <p:nvPr>
            <p:ph type="title"/>
          </p:nvPr>
        </p:nvSpPr>
        <p:spPr>
          <a:xfrm>
            <a:off x="1418896" y="704088"/>
            <a:ext cx="6768663" cy="946912"/>
          </a:xfrm>
        </p:spPr>
        <p:txBody>
          <a:bodyPr/>
          <a:lstStyle/>
          <a:p>
            <a:r>
              <a:rPr lang="ja-JP" altLang="en-US" dirty="0">
                <a:latin typeface="ＭＳ ゴシック" panose="020B0609070205080204" pitchFamily="49" charset="-128"/>
                <a:ea typeface="ＭＳ ゴシック" panose="020B0609070205080204" pitchFamily="49" charset="-128"/>
              </a:rPr>
              <a:t>講義内容</a:t>
            </a:r>
          </a:p>
        </p:txBody>
      </p:sp>
      <p:sp>
        <p:nvSpPr>
          <p:cNvPr id="4" name="コンテンツ プレースホルダー 3">
            <a:extLst>
              <a:ext uri="{FF2B5EF4-FFF2-40B4-BE49-F238E27FC236}">
                <a16:creationId xmlns:a16="http://schemas.microsoft.com/office/drawing/2014/main" id="{4675D4EB-0F34-4BC1-4DE0-7C8A89F14C9D}"/>
              </a:ext>
            </a:extLst>
          </p:cNvPr>
          <p:cNvSpPr>
            <a:spLocks noGrp="1"/>
          </p:cNvSpPr>
          <p:nvPr>
            <p:ph idx="1"/>
          </p:nvPr>
        </p:nvSpPr>
        <p:spPr>
          <a:xfrm>
            <a:off x="609600" y="2123966"/>
            <a:ext cx="10972800" cy="4182241"/>
          </a:xfrm>
        </p:spPr>
        <p:txBody>
          <a:bodyPr>
            <a:noAutofit/>
          </a:bodyPr>
          <a:lstStyle/>
          <a:p>
            <a:pPr marL="0" indent="0">
              <a:buNone/>
            </a:pPr>
            <a:r>
              <a:rPr lang="en-US" altLang="ja-JP" sz="2000" dirty="0">
                <a:latin typeface="ＭＳ ゴシック" panose="020B0609070205080204" pitchFamily="49" charset="-128"/>
                <a:ea typeface="ＭＳ ゴシック" panose="020B0609070205080204" pitchFamily="49" charset="-128"/>
              </a:rPr>
              <a:t>1.</a:t>
            </a:r>
            <a:r>
              <a:rPr lang="ja-JP" altLang="en-US" sz="2000" dirty="0">
                <a:latin typeface="ＭＳ ゴシック" panose="020B0609070205080204" pitchFamily="49" charset="-128"/>
                <a:ea typeface="ＭＳ ゴシック" panose="020B0609070205080204" pitchFamily="49" charset="-128"/>
              </a:rPr>
              <a:t>爪の解剖・皮膚の役割・足の機能</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en-US" altLang="ja-JP" sz="2000" dirty="0">
                <a:latin typeface="ＭＳ ゴシック" panose="020B0609070205080204" pitchFamily="49" charset="-128"/>
                <a:ea typeface="ＭＳ ゴシック" panose="020B0609070205080204" pitchFamily="49" charset="-128"/>
              </a:rPr>
              <a:t>2.</a:t>
            </a:r>
            <a:r>
              <a:rPr lang="ja-JP" altLang="en-US" sz="2000" dirty="0">
                <a:latin typeface="ＭＳ ゴシック" panose="020B0609070205080204" pitchFamily="49" charset="-128"/>
                <a:ea typeface="ＭＳ ゴシック" panose="020B0609070205080204" pitchFamily="49" charset="-128"/>
              </a:rPr>
              <a:t>爪白癬・肥厚爪・巻き爪・陥入爪</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en-US" altLang="ja-JP" sz="2000" dirty="0">
                <a:latin typeface="ＭＳ ゴシック" panose="020B0609070205080204" pitchFamily="49" charset="-128"/>
                <a:ea typeface="ＭＳ ゴシック" panose="020B0609070205080204" pitchFamily="49" charset="-128"/>
              </a:rPr>
              <a:t>3.</a:t>
            </a:r>
            <a:r>
              <a:rPr lang="ja-JP" altLang="en-US" sz="2000" dirty="0">
                <a:latin typeface="ＭＳ ゴシック" panose="020B0609070205080204" pitchFamily="49" charset="-128"/>
                <a:ea typeface="ＭＳ ゴシック" panose="020B0609070205080204" pitchFamily="49" charset="-128"/>
              </a:rPr>
              <a:t>鶏眼（うおのめ）胼胝（たこ）疣贅（いぼ）</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en-US" altLang="ja-JP" sz="2000" dirty="0">
                <a:latin typeface="ＭＳ ゴシック" panose="020B0609070205080204" pitchFamily="49" charset="-128"/>
                <a:ea typeface="ＭＳ ゴシック" panose="020B0609070205080204" pitchFamily="49" charset="-128"/>
              </a:rPr>
              <a:t>4.</a:t>
            </a:r>
            <a:r>
              <a:rPr lang="ja-JP" altLang="en-US" sz="2000" dirty="0">
                <a:latin typeface="ＭＳ ゴシック" panose="020B0609070205080204" pitchFamily="49" charset="-128"/>
                <a:ea typeface="ＭＳ ゴシック" panose="020B0609070205080204" pitchFamily="49" charset="-128"/>
              </a:rPr>
              <a:t>外反母趾とは？</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en-US" altLang="ja-JP" sz="2000" dirty="0">
                <a:latin typeface="ＭＳ ゴシック" panose="020B0609070205080204" pitchFamily="49" charset="-128"/>
                <a:ea typeface="ＭＳ ゴシック" panose="020B0609070205080204" pitchFamily="49" charset="-128"/>
              </a:rPr>
              <a:t>5.</a:t>
            </a:r>
            <a:r>
              <a:rPr lang="ja-JP" altLang="en-US" sz="2000" dirty="0">
                <a:latin typeface="ＭＳ ゴシック" panose="020B0609070205080204" pitchFamily="49" charset="-128"/>
                <a:ea typeface="ＭＳ ゴシック" panose="020B0609070205080204" pitchFamily="49" charset="-128"/>
              </a:rPr>
              <a:t>足の観察ポイント</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en-US" altLang="ja-JP" sz="2000" dirty="0">
                <a:latin typeface="ＭＳ ゴシック" panose="020B0609070205080204" pitchFamily="49" charset="-128"/>
                <a:ea typeface="ＭＳ ゴシック" panose="020B0609070205080204" pitchFamily="49" charset="-128"/>
              </a:rPr>
              <a:t>6.</a:t>
            </a:r>
            <a:r>
              <a:rPr lang="ja-JP" altLang="en-US" sz="2000" dirty="0">
                <a:latin typeface="ＭＳ ゴシック" panose="020B0609070205080204" pitchFamily="49" charset="-128"/>
                <a:ea typeface="ＭＳ ゴシック" panose="020B0609070205080204" pitchFamily="49" charset="-128"/>
              </a:rPr>
              <a:t>爪の正しい切り方（ニッパー・やすりについて）転倒しやすい足と爪</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en-US" altLang="ja-JP" sz="2000" dirty="0">
                <a:latin typeface="ＭＳ ゴシック" panose="020B0609070205080204" pitchFamily="49" charset="-128"/>
                <a:ea typeface="ＭＳ ゴシック" panose="020B0609070205080204" pitchFamily="49" charset="-128"/>
              </a:rPr>
              <a:t>7.</a:t>
            </a:r>
            <a:r>
              <a:rPr lang="ja-JP" altLang="en-US" sz="2000" dirty="0">
                <a:latin typeface="ＭＳ ゴシック" panose="020B0609070205080204" pitchFamily="49" charset="-128"/>
                <a:ea typeface="ＭＳ ゴシック" panose="020B0609070205080204" pitchFamily="49" charset="-128"/>
              </a:rPr>
              <a:t>足の保清</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en-US" altLang="ja-JP" sz="2000" dirty="0">
                <a:latin typeface="ＭＳ ゴシック" panose="020B0609070205080204" pitchFamily="49" charset="-128"/>
                <a:ea typeface="ＭＳ ゴシック" panose="020B0609070205080204" pitchFamily="49" charset="-128"/>
              </a:rPr>
              <a:t>8.</a:t>
            </a:r>
            <a:r>
              <a:rPr lang="ja-JP" altLang="en-US" sz="2000" dirty="0">
                <a:latin typeface="ＭＳ ゴシック" panose="020B0609070205080204" pitchFamily="49" charset="-128"/>
                <a:ea typeface="ＭＳ ゴシック" panose="020B0609070205080204" pitchFamily="49" charset="-128"/>
              </a:rPr>
              <a:t>シャボンラッピング・爪切り実践</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en-US" altLang="ja-JP" sz="2000" dirty="0">
                <a:latin typeface="ＭＳ ゴシック" panose="020B0609070205080204" pitchFamily="49" charset="-128"/>
                <a:ea typeface="ＭＳ ゴシック" panose="020B0609070205080204" pitchFamily="49" charset="-128"/>
              </a:rPr>
              <a:t>9.</a:t>
            </a:r>
            <a:r>
              <a:rPr lang="ja-JP" altLang="en-US" sz="2000" dirty="0">
                <a:latin typeface="ＭＳ ゴシック" panose="020B0609070205080204" pitchFamily="49" charset="-128"/>
                <a:ea typeface="ＭＳ ゴシック" panose="020B0609070205080204" pitchFamily="49" charset="-128"/>
              </a:rPr>
              <a:t>転倒予防体操</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足関節の運動、背屈（伸展）、底屈(屈曲)イラスト - No: 22794622｜無料イラスト・フリー素材なら「イラストAC」">
            <a:extLst>
              <a:ext uri="{FF2B5EF4-FFF2-40B4-BE49-F238E27FC236}">
                <a16:creationId xmlns:a16="http://schemas.microsoft.com/office/drawing/2014/main" id="{CDB6347E-21CA-E399-A31E-596DBFFC40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804" y="2469931"/>
            <a:ext cx="3894053" cy="38888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Mex(関節可動域練習）のやり方を、イラストで解説！ その1 – すぐに使える！リハビリのイラスト集">
            <a:extLst>
              <a:ext uri="{FF2B5EF4-FFF2-40B4-BE49-F238E27FC236}">
                <a16:creationId xmlns:a16="http://schemas.microsoft.com/office/drawing/2014/main" id="{596E00BD-6B44-ACE1-2048-258682245EF6}"/>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997700" y="3429000"/>
            <a:ext cx="3894052" cy="29993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足と足指のマッサージ、番号ありのイラスト素材 [81843983] - PIXTA">
            <a:extLst>
              <a:ext uri="{FF2B5EF4-FFF2-40B4-BE49-F238E27FC236}">
                <a16:creationId xmlns:a16="http://schemas.microsoft.com/office/drawing/2014/main" id="{96C1397A-FE6A-E217-AB26-8C6DEA97B8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529"/>
          <a:stretch>
            <a:fillRect/>
          </a:stretch>
        </p:blipFill>
        <p:spPr bwMode="auto">
          <a:xfrm>
            <a:off x="4362467" y="719959"/>
            <a:ext cx="4286250" cy="321091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1A632ED8-4A42-02B8-5F8E-D19965EF2003}"/>
              </a:ext>
            </a:extLst>
          </p:cNvPr>
          <p:cNvSpPr txBox="1"/>
          <p:nvPr/>
        </p:nvSpPr>
        <p:spPr>
          <a:xfrm>
            <a:off x="708803" y="887059"/>
            <a:ext cx="3894053" cy="707886"/>
          </a:xfrm>
          <a:prstGeom prst="rect">
            <a:avLst/>
          </a:prstGeom>
          <a:noFill/>
          <a:ln>
            <a:noFill/>
          </a:ln>
        </p:spPr>
        <p:txBody>
          <a:bodyPr wrap="square" rtlCol="0">
            <a:spAutoFit/>
          </a:bodyPr>
          <a:lstStyle/>
          <a:p>
            <a:r>
              <a:rPr kumimoji="1" lang="en-US" altLang="ja-JP" sz="4000" dirty="0">
                <a:solidFill>
                  <a:schemeClr val="accent4">
                    <a:lumMod val="50000"/>
                  </a:schemeClr>
                </a:solidFill>
                <a:latin typeface="+mn-ea"/>
              </a:rPr>
              <a:t>9.</a:t>
            </a:r>
            <a:r>
              <a:rPr kumimoji="1" lang="ja-JP" altLang="en-US" sz="4000" dirty="0">
                <a:solidFill>
                  <a:schemeClr val="accent4">
                    <a:lumMod val="50000"/>
                  </a:schemeClr>
                </a:solidFill>
                <a:latin typeface="+mn-ea"/>
              </a:rPr>
              <a:t>転倒予防体操</a:t>
            </a:r>
          </a:p>
        </p:txBody>
      </p:sp>
    </p:spTree>
    <p:extLst>
      <p:ext uri="{BB962C8B-B14F-4D97-AF65-F5344CB8AC3E}">
        <p14:creationId xmlns:p14="http://schemas.microsoft.com/office/powerpoint/2010/main" val="21060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D2B84F3-5023-93C6-7E02-82D770E1F704}"/>
              </a:ext>
            </a:extLst>
          </p:cNvPr>
          <p:cNvSpPr>
            <a:spLocks noGrp="1"/>
          </p:cNvSpPr>
          <p:nvPr>
            <p:ph idx="1"/>
          </p:nvPr>
        </p:nvSpPr>
        <p:spPr>
          <a:xfrm>
            <a:off x="609600" y="840828"/>
            <a:ext cx="10972800" cy="5438052"/>
          </a:xfrm>
        </p:spPr>
        <p:txBody>
          <a:bodyPr>
            <a:normAutofit/>
          </a:bodyPr>
          <a:lstStyle/>
          <a:p>
            <a:pPr marL="0" indent="0">
              <a:buNone/>
            </a:pPr>
            <a:r>
              <a:rPr kumimoji="1" lang="ja-JP" altLang="en-US" sz="1200" dirty="0">
                <a:latin typeface="ＭＳ ゴシック" panose="020B0609070205080204" pitchFamily="49" charset="-128"/>
                <a:ea typeface="ＭＳ ゴシック" panose="020B0609070205080204" pitchFamily="49" charset="-128"/>
              </a:rPr>
              <a:t>引用文献</a:t>
            </a:r>
            <a:endParaRPr kumimoji="1" lang="en-US" altLang="ja-JP" sz="1200" dirty="0">
              <a:latin typeface="ＭＳ ゴシック" panose="020B0609070205080204" pitchFamily="49" charset="-128"/>
              <a:ea typeface="ＭＳ ゴシック" panose="020B0609070205080204" pitchFamily="49" charset="-128"/>
            </a:endParaRPr>
          </a:p>
          <a:p>
            <a:pPr marL="0" indent="0">
              <a:buNone/>
            </a:pP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）下北沢病院医師団：“歩く力を落とさない”新しい「足」のトリセツｐ</a:t>
            </a:r>
            <a:r>
              <a:rPr lang="en-US" altLang="ja-JP" sz="1200" dirty="0">
                <a:latin typeface="ＭＳ ゴシック" panose="020B0609070205080204" pitchFamily="49" charset="-128"/>
                <a:ea typeface="ＭＳ ゴシック" panose="020B0609070205080204" pitchFamily="49" charset="-128"/>
              </a:rPr>
              <a:t>74</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75</a:t>
            </a:r>
            <a:r>
              <a:rPr lang="ja-JP" altLang="en-US" sz="1200" dirty="0">
                <a:latin typeface="ＭＳ ゴシック" panose="020B0609070205080204" pitchFamily="49" charset="-128"/>
                <a:ea typeface="ＭＳ ゴシック" panose="020B0609070205080204" pitchFamily="49" charset="-128"/>
              </a:rPr>
              <a:t>，ｐ</a:t>
            </a:r>
            <a:r>
              <a:rPr lang="en-US" altLang="ja-JP" sz="1200" dirty="0">
                <a:latin typeface="ＭＳ ゴシック" panose="020B0609070205080204" pitchFamily="49" charset="-128"/>
                <a:ea typeface="ＭＳ ゴシック" panose="020B0609070205080204" pitchFamily="49" charset="-128"/>
              </a:rPr>
              <a:t>78</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79</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p86</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p88</a:t>
            </a:r>
          </a:p>
          <a:p>
            <a:pPr marL="0" indent="0">
              <a:buNone/>
            </a:pPr>
            <a:r>
              <a:rPr kumimoji="1" lang="en-US" altLang="ja-JP" sz="1200" dirty="0">
                <a:latin typeface="ＭＳ ゴシック" panose="020B0609070205080204" pitchFamily="49" charset="-128"/>
                <a:ea typeface="ＭＳ ゴシック" panose="020B0609070205080204" pitchFamily="49" charset="-128"/>
              </a:rPr>
              <a:t>2</a:t>
            </a:r>
            <a:r>
              <a:rPr kumimoji="1" lang="ja-JP" altLang="en-US" sz="1200" dirty="0">
                <a:latin typeface="ＭＳ ゴシック" panose="020B0609070205080204" pitchFamily="49" charset="-128"/>
                <a:ea typeface="ＭＳ ゴシック" panose="020B0609070205080204" pitchFamily="49" charset="-128"/>
              </a:rPr>
              <a:t>）日本糖尿病教育・看護学会：糖尿病看護フットケア技術第</a:t>
            </a:r>
            <a:r>
              <a:rPr kumimoji="1" lang="en-US" altLang="ja-JP" sz="1200" dirty="0">
                <a:latin typeface="ＭＳ ゴシック" panose="020B0609070205080204" pitchFamily="49" charset="-128"/>
                <a:ea typeface="ＭＳ ゴシック" panose="020B0609070205080204" pitchFamily="49" charset="-128"/>
              </a:rPr>
              <a:t>4</a:t>
            </a:r>
            <a:r>
              <a:rPr kumimoji="1" lang="ja-JP" altLang="en-US" sz="1200" dirty="0">
                <a:latin typeface="ＭＳ ゴシック" panose="020B0609070205080204" pitchFamily="49" charset="-128"/>
                <a:ea typeface="ＭＳ ゴシック" panose="020B0609070205080204" pitchFamily="49" charset="-128"/>
              </a:rPr>
              <a:t>版ｐ</a:t>
            </a:r>
            <a:r>
              <a:rPr kumimoji="1" lang="en-US" altLang="ja-JP" sz="1200" dirty="0">
                <a:latin typeface="ＭＳ ゴシック" panose="020B0609070205080204" pitchFamily="49" charset="-128"/>
                <a:ea typeface="ＭＳ ゴシック" panose="020B0609070205080204" pitchFamily="49" charset="-128"/>
              </a:rPr>
              <a:t>110</a:t>
            </a:r>
            <a:r>
              <a:rPr kumimoji="1" lang="ja-JP" altLang="en-US" sz="1200" dirty="0">
                <a:latin typeface="ＭＳ ゴシック" panose="020B0609070205080204" pitchFamily="49" charset="-128"/>
                <a:ea typeface="ＭＳ ゴシック" panose="020B0609070205080204" pitchFamily="49" charset="-128"/>
              </a:rPr>
              <a:t>，ｐ</a:t>
            </a:r>
            <a:r>
              <a:rPr kumimoji="1" lang="en-US" altLang="ja-JP" sz="1200" dirty="0">
                <a:latin typeface="ＭＳ ゴシック" panose="020B0609070205080204" pitchFamily="49" charset="-128"/>
                <a:ea typeface="ＭＳ ゴシック" panose="020B0609070205080204" pitchFamily="49" charset="-128"/>
              </a:rPr>
              <a:t>113</a:t>
            </a:r>
            <a:r>
              <a:rPr kumimoji="1" lang="ja-JP" altLang="en-US" sz="1200" dirty="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115</a:t>
            </a:r>
            <a:r>
              <a:rPr kumimoji="1" lang="ja-JP" altLang="en-US" sz="1200" dirty="0">
                <a:latin typeface="ＭＳ ゴシック" panose="020B0609070205080204" pitchFamily="49" charset="-128"/>
                <a:ea typeface="ＭＳ ゴシック" panose="020B0609070205080204" pitchFamily="49" charset="-128"/>
              </a:rPr>
              <a:t>，ｐ</a:t>
            </a:r>
            <a:r>
              <a:rPr kumimoji="1" lang="en-US" altLang="ja-JP" sz="1200" dirty="0">
                <a:latin typeface="ＭＳ ゴシック" panose="020B0609070205080204" pitchFamily="49" charset="-128"/>
                <a:ea typeface="ＭＳ ゴシック" panose="020B0609070205080204" pitchFamily="49" charset="-128"/>
              </a:rPr>
              <a:t>122</a:t>
            </a:r>
          </a:p>
          <a:p>
            <a:pPr marL="0" indent="0">
              <a:buNone/>
            </a:pPr>
            <a:r>
              <a:rPr lang="en-US" altLang="ja-JP" sz="1200" dirty="0">
                <a:latin typeface="ＭＳ ゴシック" panose="020B0609070205080204" pitchFamily="49" charset="-128"/>
                <a:ea typeface="ＭＳ ゴシック" panose="020B0609070205080204" pitchFamily="49" charset="-128"/>
              </a:rPr>
              <a:t>3</a:t>
            </a:r>
            <a:r>
              <a:rPr lang="ja-JP" altLang="en-US" sz="1200" dirty="0">
                <a:latin typeface="ＭＳ ゴシック" panose="020B0609070205080204" pitchFamily="49" charset="-128"/>
                <a:ea typeface="ＭＳ ゴシック" panose="020B0609070205080204" pitchFamily="49" charset="-128"/>
              </a:rPr>
              <a:t>）全日本病院出版会・高山かおる、齋藤昌孝、山口健一：足爪治療マイスター</a:t>
            </a:r>
            <a:r>
              <a:rPr lang="en-US" altLang="ja-JP" sz="1200" dirty="0">
                <a:latin typeface="ＭＳ ゴシック" panose="020B0609070205080204" pitchFamily="49" charset="-128"/>
                <a:ea typeface="ＭＳ ゴシック" panose="020B0609070205080204" pitchFamily="49" charset="-128"/>
              </a:rPr>
              <a:t>BOOK</a:t>
            </a:r>
            <a:r>
              <a:rPr lang="ja-JP" altLang="en-US" sz="1200" dirty="0">
                <a:latin typeface="ＭＳ ゴシック" panose="020B0609070205080204" pitchFamily="49" charset="-128"/>
                <a:ea typeface="ＭＳ ゴシック" panose="020B0609070205080204" pitchFamily="49" charset="-128"/>
              </a:rPr>
              <a:t>：ｐ</a:t>
            </a:r>
            <a:r>
              <a:rPr lang="en-US" altLang="ja-JP" sz="1200" dirty="0">
                <a:latin typeface="ＭＳ ゴシック" panose="020B0609070205080204" pitchFamily="49" charset="-128"/>
                <a:ea typeface="ＭＳ ゴシック" panose="020B0609070205080204" pitchFamily="49" charset="-128"/>
              </a:rPr>
              <a:t>25</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26</a:t>
            </a:r>
            <a:endParaRPr kumimoji="1" lang="en-US" altLang="ja-JP" sz="1200" dirty="0">
              <a:latin typeface="ＭＳ ゴシック" panose="020B0609070205080204" pitchFamily="49" charset="-128"/>
              <a:ea typeface="ＭＳ ゴシック" panose="020B0609070205080204" pitchFamily="49" charset="-128"/>
            </a:endParaRPr>
          </a:p>
          <a:p>
            <a:pPr marL="0" indent="0">
              <a:buNone/>
            </a:pPr>
            <a:r>
              <a:rPr lang="en-US" altLang="ja-JP" sz="1200" dirty="0">
                <a:latin typeface="ＭＳ ゴシック" panose="020B0609070205080204" pitchFamily="49" charset="-128"/>
                <a:ea typeface="ＭＳ ゴシック" panose="020B0609070205080204" pitchFamily="49" charset="-128"/>
              </a:rPr>
              <a:t>4</a:t>
            </a:r>
            <a:r>
              <a:rPr lang="ja-JP" altLang="en-US" sz="1200" dirty="0">
                <a:latin typeface="ＭＳ ゴシック" panose="020B0609070205080204" pitchFamily="49" charset="-128"/>
                <a:ea typeface="ＭＳ ゴシック" panose="020B0609070205080204" pitchFamily="49" charset="-128"/>
              </a:rPr>
              <a:t>）一般社団法人日本フットケア学会・医学書院：フットケアと足病変治療ガイドブックｐ</a:t>
            </a:r>
            <a:r>
              <a:rPr lang="en-US" altLang="ja-JP" sz="1200" dirty="0">
                <a:latin typeface="ＭＳ ゴシック" panose="020B0609070205080204" pitchFamily="49" charset="-128"/>
                <a:ea typeface="ＭＳ ゴシック" panose="020B0609070205080204" pitchFamily="49" charset="-128"/>
              </a:rPr>
              <a:t>267</a:t>
            </a:r>
          </a:p>
          <a:p>
            <a:pPr marL="0" indent="0">
              <a:buNone/>
            </a:pPr>
            <a:r>
              <a:rPr lang="en-US" altLang="ja-JP" sz="1200" dirty="0">
                <a:latin typeface="ＭＳ ゴシック" panose="020B0609070205080204" pitchFamily="49" charset="-128"/>
                <a:ea typeface="ＭＳ ゴシック" panose="020B0609070205080204" pitchFamily="49" charset="-128"/>
              </a:rPr>
              <a:t>5</a:t>
            </a:r>
            <a:r>
              <a:rPr lang="ja-JP" altLang="en-US" sz="1200" dirty="0">
                <a:latin typeface="ＭＳ ゴシック" panose="020B0609070205080204" pitchFamily="49" charset="-128"/>
                <a:ea typeface="ＭＳ ゴシック" panose="020B0609070205080204" pitchFamily="49" charset="-128"/>
              </a:rPr>
              <a:t>）足関節の理学療法まとめ②～足部の運動学、運動連鎖、歩行における距骨下関節運動</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en-US" altLang="ja-JP" sz="1200" dirty="0">
                <a:latin typeface="ＭＳ ゴシック" panose="020B0609070205080204" pitchFamily="49" charset="-128"/>
                <a:ea typeface="ＭＳ ゴシック" panose="020B0609070205080204" pitchFamily="49" charset="-128"/>
              </a:rPr>
              <a:t>6</a:t>
            </a:r>
            <a:r>
              <a:rPr lang="ja-JP" altLang="en-US" sz="1200" dirty="0">
                <a:latin typeface="ＭＳ ゴシック" panose="020B0609070205080204" pitchFamily="49" charset="-128"/>
                <a:ea typeface="ＭＳ ゴシック" panose="020B0609070205080204" pitchFamily="49" charset="-128"/>
              </a:rPr>
              <a:t>）足底筋膜炎はっとりはりきゅう接骨院グループ</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en-US" altLang="ja-JP" sz="1200" dirty="0">
                <a:latin typeface="ＭＳ ゴシック" panose="020B0609070205080204" pitchFamily="49" charset="-128"/>
                <a:ea typeface="ＭＳ ゴシック" panose="020B0609070205080204" pitchFamily="49" charset="-128"/>
              </a:rPr>
              <a:t>7</a:t>
            </a:r>
            <a:r>
              <a:rPr lang="ja-JP" altLang="en-US" sz="1200" dirty="0">
                <a:latin typeface="ＭＳ ゴシック" panose="020B0609070205080204" pitchFamily="49" charset="-128"/>
                <a:ea typeface="ＭＳ ゴシック" panose="020B0609070205080204" pitchFamily="49" charset="-128"/>
              </a:rPr>
              <a:t>）足首の筋肉を鍛えるトレーニング方法</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en-US" altLang="ja-JP" sz="1200" dirty="0">
                <a:latin typeface="ＭＳ ゴシック" panose="020B0609070205080204" pitchFamily="49" charset="-128"/>
                <a:ea typeface="ＭＳ ゴシック" panose="020B0609070205080204" pitchFamily="49" charset="-128"/>
              </a:rPr>
              <a:t>8</a:t>
            </a:r>
            <a:r>
              <a:rPr lang="ja-JP" altLang="en-US" sz="1200" dirty="0">
                <a:latin typeface="ＭＳ ゴシック" panose="020B0609070205080204" pitchFamily="49" charset="-128"/>
                <a:ea typeface="ＭＳ ゴシック" panose="020B0609070205080204" pitchFamily="49" charset="-128"/>
              </a:rPr>
              <a:t>）足と足指のマッサージ、番号ありのイラスト</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en-US" altLang="ja-JP" sz="1200" dirty="0">
                <a:latin typeface="ＭＳ ゴシック" panose="020B0609070205080204" pitchFamily="49" charset="-128"/>
                <a:ea typeface="ＭＳ ゴシック" panose="020B0609070205080204" pitchFamily="49" charset="-128"/>
              </a:rPr>
              <a:t>9</a:t>
            </a:r>
            <a:r>
              <a:rPr lang="ja-JP" altLang="en-US" sz="1200" dirty="0">
                <a:latin typeface="ＭＳ ゴシック" panose="020B0609070205080204" pitchFamily="49" charset="-128"/>
                <a:ea typeface="ＭＳ ゴシック" panose="020B0609070205080204" pitchFamily="49" charset="-128"/>
              </a:rPr>
              <a:t>）</a:t>
            </a:r>
            <a:r>
              <a:rPr lang="en-US" altLang="ja-JP" sz="1200" dirty="0" err="1">
                <a:latin typeface="ＭＳ ゴシック" panose="020B0609070205080204" pitchFamily="49" charset="-128"/>
                <a:ea typeface="ＭＳ ゴシック" panose="020B0609070205080204" pitchFamily="49" charset="-128"/>
              </a:rPr>
              <a:t>ROMex</a:t>
            </a:r>
            <a:r>
              <a:rPr lang="ja-JP" altLang="en-US" sz="1200" dirty="0">
                <a:latin typeface="ＭＳ ゴシック" panose="020B0609070205080204" pitchFamily="49" charset="-128"/>
                <a:ea typeface="ＭＳ ゴシック" panose="020B0609070205080204" pitchFamily="49" charset="-128"/>
              </a:rPr>
              <a:t>（関節可動域）のやり方</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en-US" altLang="ja-JP" sz="1200" dirty="0">
                <a:latin typeface="ＭＳ ゴシック" panose="020B0609070205080204" pitchFamily="49" charset="-128"/>
                <a:ea typeface="ＭＳ ゴシック" panose="020B0609070205080204" pitchFamily="49" charset="-128"/>
              </a:rPr>
              <a:t>10</a:t>
            </a:r>
            <a:r>
              <a:rPr lang="ja-JP" altLang="en-US" sz="1200" dirty="0">
                <a:latin typeface="ＭＳ ゴシック" panose="020B0609070205080204" pitchFamily="49" charset="-128"/>
                <a:ea typeface="ＭＳ ゴシック" panose="020B0609070205080204" pitchFamily="49" charset="-128"/>
              </a:rPr>
              <a:t>）サロン級クオリティが格段に上がるセルフネイルのコツ</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en-US" altLang="ja-JP" sz="1200" dirty="0">
                <a:latin typeface="ＭＳ ゴシック" panose="020B0609070205080204" pitchFamily="49" charset="-128"/>
                <a:ea typeface="ＭＳ ゴシック" panose="020B0609070205080204" pitchFamily="49" charset="-128"/>
              </a:rPr>
              <a:t>11</a:t>
            </a:r>
            <a:r>
              <a:rPr lang="ja-JP" altLang="en-US" sz="1200" dirty="0">
                <a:latin typeface="ＭＳ ゴシック" panose="020B0609070205080204" pitchFamily="49" charset="-128"/>
                <a:ea typeface="ＭＳ ゴシック" panose="020B0609070205080204" pitchFamily="49" charset="-128"/>
              </a:rPr>
              <a:t>）爪切りニッパー型おすすめ</a:t>
            </a:r>
            <a:r>
              <a:rPr lang="en-US" altLang="ja-JP" sz="1200" dirty="0">
                <a:latin typeface="ＭＳ ゴシック" panose="020B0609070205080204" pitchFamily="49" charset="-128"/>
                <a:ea typeface="ＭＳ ゴシック" panose="020B0609070205080204" pitchFamily="49" charset="-128"/>
              </a:rPr>
              <a:t>5</a:t>
            </a:r>
            <a:r>
              <a:rPr lang="ja-JP" altLang="en-US" sz="1200" dirty="0">
                <a:latin typeface="ＭＳ ゴシック" panose="020B0609070205080204" pitchFamily="49" charset="-128"/>
                <a:ea typeface="ＭＳ ゴシック" panose="020B0609070205080204" pitchFamily="49" charset="-128"/>
              </a:rPr>
              <a:t>選巻き爪も切りやすい！使い方・持ち方も紹介！</a:t>
            </a:r>
            <a:endParaRPr lang="en-US" altLang="ja-JP" sz="1200" dirty="0">
              <a:latin typeface="ＭＳ ゴシック" panose="020B0609070205080204" pitchFamily="49" charset="-128"/>
              <a:ea typeface="ＭＳ ゴシック" panose="020B0609070205080204" pitchFamily="49" charset="-128"/>
            </a:endParaRPr>
          </a:p>
          <a:p>
            <a:pPr marL="0" indent="0">
              <a:buNone/>
            </a:pPr>
            <a:endParaRPr lang="ja-JP" altLang="en-US" sz="1200" dirty="0">
              <a:latin typeface="ＭＳ ゴシック" panose="020B0609070205080204" pitchFamily="49" charset="-128"/>
              <a:ea typeface="ＭＳ ゴシック" panose="020B0609070205080204" pitchFamily="49" charset="-128"/>
            </a:endParaRPr>
          </a:p>
          <a:p>
            <a:pPr marL="0" indent="0">
              <a:buNone/>
            </a:pPr>
            <a:r>
              <a:rPr lang="ja-JP" altLang="en-US" sz="1200" dirty="0">
                <a:latin typeface="ＭＳ ゴシック" panose="020B0609070205080204" pitchFamily="49" charset="-128"/>
                <a:ea typeface="ＭＳ ゴシック" panose="020B0609070205080204" pitchFamily="49" charset="-128"/>
              </a:rPr>
              <a:t>参考文献</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ja-JP" altLang="en-US" sz="1200" dirty="0">
                <a:latin typeface="ＭＳ ゴシック" panose="020B0609070205080204" pitchFamily="49" charset="-128"/>
                <a:ea typeface="ＭＳ ゴシック" panose="020B0609070205080204" pitchFamily="49" charset="-128"/>
              </a:rPr>
              <a:t>下北沢病院医師団：“歩く力を落とさない”新しい「足」のトリセツ</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ja-JP" altLang="en-US" sz="1200" dirty="0">
                <a:latin typeface="ＭＳ ゴシック" panose="020B0609070205080204" pitchFamily="49" charset="-128"/>
                <a:ea typeface="ＭＳ ゴシック" panose="020B0609070205080204" pitchFamily="49" charset="-128"/>
              </a:rPr>
              <a:t>日本糖尿病教育・看護学会：糖尿病看護フットケア技術第</a:t>
            </a:r>
            <a:r>
              <a:rPr lang="en-US" altLang="ja-JP" sz="1200" dirty="0">
                <a:latin typeface="ＭＳ ゴシック" panose="020B0609070205080204" pitchFamily="49" charset="-128"/>
                <a:ea typeface="ＭＳ ゴシック" panose="020B0609070205080204" pitchFamily="49" charset="-128"/>
              </a:rPr>
              <a:t>4</a:t>
            </a:r>
            <a:r>
              <a:rPr lang="ja-JP" altLang="en-US" sz="1200" dirty="0">
                <a:latin typeface="ＭＳ ゴシック" panose="020B0609070205080204" pitchFamily="49" charset="-128"/>
                <a:ea typeface="ＭＳ ゴシック" panose="020B0609070205080204" pitchFamily="49" charset="-128"/>
              </a:rPr>
              <a:t>版</a:t>
            </a:r>
            <a:endParaRPr lang="en-US" altLang="ja-JP" sz="1200" dirty="0">
              <a:latin typeface="ＭＳ ゴシック" panose="020B0609070205080204" pitchFamily="49" charset="-128"/>
              <a:ea typeface="ＭＳ ゴシック" panose="020B0609070205080204" pitchFamily="49" charset="-128"/>
            </a:endParaRPr>
          </a:p>
          <a:p>
            <a:pPr marL="0" indent="0">
              <a:buNone/>
            </a:pPr>
            <a:r>
              <a:rPr lang="ja-JP" altLang="en-US" sz="1200" dirty="0">
                <a:latin typeface="ＭＳ ゴシック" panose="020B0609070205080204" pitchFamily="49" charset="-128"/>
                <a:ea typeface="ＭＳ ゴシック" panose="020B0609070205080204" pitchFamily="49" charset="-128"/>
              </a:rPr>
              <a:t>全日本病院出版会・高山かおる、齋藤昌孝、山口健一：足爪治療マイスター</a:t>
            </a:r>
            <a:r>
              <a:rPr lang="en-US" altLang="ja-JP" sz="1200" dirty="0">
                <a:latin typeface="ＭＳ ゴシック" panose="020B0609070205080204" pitchFamily="49" charset="-128"/>
                <a:ea typeface="ＭＳ ゴシック" panose="020B0609070205080204" pitchFamily="49" charset="-128"/>
              </a:rPr>
              <a:t>BOOK</a:t>
            </a:r>
          </a:p>
          <a:p>
            <a:pPr marL="0" indent="0">
              <a:buNone/>
            </a:pPr>
            <a:r>
              <a:rPr kumimoji="1" lang="ja-JP" altLang="en-US" sz="1200" dirty="0">
                <a:latin typeface="ＭＳ ゴシック" panose="020B0609070205080204" pitchFamily="49" charset="-128"/>
                <a:ea typeface="ＭＳ ゴシック" panose="020B0609070205080204" pitchFamily="49" charset="-128"/>
              </a:rPr>
              <a:t>一般社団法人日本フットケア学会・医学書院：フットケアと足病変治療ガイドブック</a:t>
            </a:r>
          </a:p>
        </p:txBody>
      </p:sp>
    </p:spTree>
    <p:extLst>
      <p:ext uri="{BB962C8B-B14F-4D97-AF65-F5344CB8AC3E}">
        <p14:creationId xmlns:p14="http://schemas.microsoft.com/office/powerpoint/2010/main" val="39823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3F2E03-02E3-7E66-17E9-66D711850A21}"/>
              </a:ext>
            </a:extLst>
          </p:cNvPr>
          <p:cNvSpPr>
            <a:spLocks noGrp="1"/>
          </p:cNvSpPr>
          <p:nvPr>
            <p:ph type="title"/>
          </p:nvPr>
        </p:nvSpPr>
        <p:spPr>
          <a:xfrm>
            <a:off x="1650124" y="788803"/>
            <a:ext cx="9490842" cy="558800"/>
          </a:xfrm>
        </p:spPr>
        <p:txBody>
          <a:bodyPr>
            <a:normAutofit/>
          </a:bodyPr>
          <a:lstStyle/>
          <a:p>
            <a:r>
              <a:rPr lang="en-US" altLang="ja-JP" sz="4000" dirty="0">
                <a:solidFill>
                  <a:schemeClr val="accent4">
                    <a:lumMod val="75000"/>
                  </a:schemeClr>
                </a:solidFill>
                <a:latin typeface="ＭＳ ゴシック" panose="020B0609070205080204" pitchFamily="49" charset="-128"/>
                <a:ea typeface="ＭＳ ゴシック" panose="020B0609070205080204" pitchFamily="49" charset="-128"/>
              </a:rPr>
              <a:t>1.</a:t>
            </a:r>
            <a:r>
              <a:rPr lang="ja-JP" altLang="en-US" sz="4000" dirty="0">
                <a:solidFill>
                  <a:schemeClr val="accent4">
                    <a:lumMod val="75000"/>
                  </a:schemeClr>
                </a:solidFill>
                <a:latin typeface="ＭＳ ゴシック" panose="020B0609070205080204" pitchFamily="49" charset="-128"/>
                <a:ea typeface="ＭＳ ゴシック" panose="020B0609070205080204" pitchFamily="49" charset="-128"/>
              </a:rPr>
              <a:t>爪の解剖・皮膚の役割・足の機能</a:t>
            </a:r>
          </a:p>
        </p:txBody>
      </p:sp>
      <p:sp>
        <p:nvSpPr>
          <p:cNvPr id="3" name="コンテンツ プレースホルダー 2">
            <a:extLst>
              <a:ext uri="{FF2B5EF4-FFF2-40B4-BE49-F238E27FC236}">
                <a16:creationId xmlns:a16="http://schemas.microsoft.com/office/drawing/2014/main" id="{AB3711BD-EE1D-0E84-2B5C-EBDE1B52245A}"/>
              </a:ext>
            </a:extLst>
          </p:cNvPr>
          <p:cNvSpPr>
            <a:spLocks noGrp="1"/>
          </p:cNvSpPr>
          <p:nvPr>
            <p:ph idx="1"/>
          </p:nvPr>
        </p:nvSpPr>
        <p:spPr>
          <a:xfrm>
            <a:off x="304800" y="1482049"/>
            <a:ext cx="11582400" cy="6380543"/>
          </a:xfrm>
        </p:spPr>
        <p:txBody>
          <a:bodyPr/>
          <a:lstStyle/>
          <a:p>
            <a:pPr marL="0" indent="0">
              <a:buNone/>
            </a:pPr>
            <a:endParaRPr lang="en-US" altLang="ja-JP" dirty="0"/>
          </a:p>
          <a:p>
            <a:pPr marL="0" indent="0">
              <a:buNone/>
            </a:pPr>
            <a:r>
              <a:rPr lang="ja-JP" altLang="en-US" dirty="0"/>
              <a:t>　</a:t>
            </a:r>
            <a:endParaRPr lang="en-US" altLang="ja-JP" dirty="0">
              <a:solidFill>
                <a:srgbClr val="0070C0"/>
              </a:solidFill>
            </a:endParaRPr>
          </a:p>
          <a:p>
            <a:pPr marL="0" indent="0">
              <a:buNone/>
            </a:pPr>
            <a:endParaRPr lang="ja-JP" altLang="en-US" dirty="0"/>
          </a:p>
        </p:txBody>
      </p:sp>
      <p:pic>
        <p:nvPicPr>
          <p:cNvPr id="4" name="図 3" descr="押さない、切らない。甘皮ケア | 【コウ】KOH - 公式オンラインショップ">
            <a:extLst>
              <a:ext uri="{FF2B5EF4-FFF2-40B4-BE49-F238E27FC236}">
                <a16:creationId xmlns:a16="http://schemas.microsoft.com/office/drawing/2014/main" id="{C1B20379-6CE3-2BDD-D994-7F4AEDF50F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0946" y="1392418"/>
            <a:ext cx="3643854" cy="2359775"/>
          </a:xfrm>
          <a:prstGeom prst="rect">
            <a:avLst/>
          </a:prstGeom>
          <a:noFill/>
          <a:ln>
            <a:noFill/>
          </a:ln>
        </p:spPr>
      </p:pic>
      <p:pic>
        <p:nvPicPr>
          <p:cNvPr id="5" name="図 4" descr="爪のしくみについて調べてみた。｜おおさわ ｜ 訪問介護事業 暖-はる-（代表）">
            <a:extLst>
              <a:ext uri="{FF2B5EF4-FFF2-40B4-BE49-F238E27FC236}">
                <a16:creationId xmlns:a16="http://schemas.microsoft.com/office/drawing/2014/main" id="{658BF248-B059-A3BA-7431-0796540B70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0947" y="3886639"/>
            <a:ext cx="3643854" cy="2195897"/>
          </a:xfrm>
          <a:prstGeom prst="rect">
            <a:avLst/>
          </a:prstGeom>
          <a:noFill/>
          <a:ln>
            <a:noFill/>
          </a:ln>
        </p:spPr>
      </p:pic>
      <p:sp>
        <p:nvSpPr>
          <p:cNvPr id="7" name="テキスト ボックス 6">
            <a:extLst>
              <a:ext uri="{FF2B5EF4-FFF2-40B4-BE49-F238E27FC236}">
                <a16:creationId xmlns:a16="http://schemas.microsoft.com/office/drawing/2014/main" id="{72D5DEED-8B44-FBDA-9CA9-9C56B5F67568}"/>
              </a:ext>
            </a:extLst>
          </p:cNvPr>
          <p:cNvSpPr txBox="1"/>
          <p:nvPr/>
        </p:nvSpPr>
        <p:spPr>
          <a:xfrm>
            <a:off x="375599" y="1347603"/>
            <a:ext cx="7471904" cy="4739759"/>
          </a:xfrm>
          <a:prstGeom prst="rect">
            <a:avLst/>
          </a:prstGeom>
          <a:noFill/>
          <a:ln>
            <a:solidFill>
              <a:schemeClr val="bg2"/>
            </a:solidFill>
          </a:ln>
        </p:spPr>
        <p:txBody>
          <a:bodyPr wrap="square" rtlCol="0">
            <a:spAutoFit/>
          </a:bodyPr>
          <a:lstStyle/>
          <a:p>
            <a:r>
              <a:rPr kumimoji="1" lang="ja-JP" altLang="en-US" sz="2400" dirty="0">
                <a:solidFill>
                  <a:srgbClr val="0070C0"/>
                </a:solidFill>
                <a:latin typeface="ＭＳ ゴシック" panose="020B0609070205080204" pitchFamily="49" charset="-128"/>
                <a:ea typeface="ＭＳ ゴシック" panose="020B0609070205080204" pitchFamily="49" charset="-128"/>
              </a:rPr>
              <a:t>爪の解剖とはたらき</a:t>
            </a:r>
            <a:endParaRPr kumimoji="1" lang="en-US" altLang="ja-JP" sz="2400" dirty="0">
              <a:solidFill>
                <a:srgbClr val="0070C0"/>
              </a:solidFill>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①保護機能：爪は指先を保護、衝撃や傷から皮膚を守る。</a:t>
            </a:r>
          </a:p>
          <a:p>
            <a:r>
              <a:rPr kumimoji="1" lang="ja-JP" altLang="en-US" sz="2000" dirty="0">
                <a:latin typeface="ＭＳ ゴシック" panose="020B0609070205080204" pitchFamily="49" charset="-128"/>
                <a:ea typeface="ＭＳ ゴシック" panose="020B0609070205080204" pitchFamily="49" charset="-128"/>
              </a:rPr>
              <a:t>②物をつかむ：爪は物をつかむ際に重要な役割を果たす。　　　</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③バランスの維持：体のバランスを保つ役割を果たす。</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④成長と再生：健康な成人の爪は</a:t>
            </a:r>
            <a:r>
              <a:rPr kumimoji="1" lang="en-US" altLang="ja-JP" sz="2000" dirty="0">
                <a:latin typeface="ＭＳ ゴシック" panose="020B0609070205080204" pitchFamily="49" charset="-128"/>
                <a:ea typeface="ＭＳ ゴシック" panose="020B0609070205080204" pitchFamily="49" charset="-128"/>
              </a:rPr>
              <a:t>1</a:t>
            </a:r>
            <a:r>
              <a:rPr kumimoji="1" lang="ja-JP" altLang="en-US" sz="2000" dirty="0">
                <a:latin typeface="ＭＳ ゴシック" panose="020B0609070205080204" pitchFamily="49" charset="-128"/>
                <a:ea typeface="ＭＳ ゴシック" panose="020B0609070205080204" pitchFamily="49" charset="-128"/>
              </a:rPr>
              <a:t>日に</a:t>
            </a:r>
            <a:r>
              <a:rPr kumimoji="1" lang="en-US" altLang="ja-JP" sz="2000" dirty="0">
                <a:latin typeface="ＭＳ ゴシック" panose="020B0609070205080204" pitchFamily="49" charset="-128"/>
                <a:ea typeface="ＭＳ ゴシック" panose="020B0609070205080204" pitchFamily="49" charset="-128"/>
              </a:rPr>
              <a:t>0.1</a:t>
            </a:r>
            <a:r>
              <a:rPr kumimoji="1" lang="ja-JP" altLang="en-US" sz="2000" dirty="0">
                <a:latin typeface="ＭＳ ゴシック" panose="020B0609070205080204" pitchFamily="49" charset="-128"/>
                <a:ea typeface="ＭＳ ゴシック" panose="020B0609070205080204" pitchFamily="49" charset="-128"/>
              </a:rPr>
              <a:t>㎜から</a:t>
            </a:r>
            <a:r>
              <a:rPr kumimoji="1" lang="en-US" altLang="ja-JP" sz="2000" dirty="0">
                <a:latin typeface="ＭＳ ゴシック" panose="020B0609070205080204" pitchFamily="49" charset="-128"/>
                <a:ea typeface="ＭＳ ゴシック" panose="020B0609070205080204" pitchFamily="49" charset="-128"/>
              </a:rPr>
              <a:t>0.2</a:t>
            </a:r>
            <a:r>
              <a:rPr kumimoji="1" lang="ja-JP" altLang="en-US" sz="2000" dirty="0">
                <a:latin typeface="ＭＳ ゴシック" panose="020B0609070205080204" pitchFamily="49" charset="-128"/>
                <a:ea typeface="ＭＳ ゴシック" panose="020B0609070205080204" pitchFamily="49" charset="-128"/>
              </a:rPr>
              <a:t>㎜伸びる。</a:t>
            </a:r>
            <a:endParaRPr kumimoji="1" lang="en-US" altLang="ja-JP" sz="2000"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2400" dirty="0">
                <a:solidFill>
                  <a:srgbClr val="0070C0"/>
                </a:solidFill>
                <a:latin typeface="ＭＳ ゴシック" panose="020B0609070205080204" pitchFamily="49" charset="-128"/>
                <a:ea typeface="ＭＳ ゴシック" panose="020B0609070205080204" pitchFamily="49" charset="-128"/>
              </a:rPr>
              <a:t>爪がない場合の不具合</a:t>
            </a:r>
            <a:endParaRPr kumimoji="1" lang="en-US" altLang="ja-JP" sz="2400" dirty="0">
              <a:solidFill>
                <a:srgbClr val="0070C0"/>
              </a:solidFill>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①手の爪がないと指先に力が入らなくなるため、物をつかんだり細かい作業ができなくなる。</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②足の爪がなくなると歩く時につま先に力が入らないので、バランスを崩して転倒しやすくなる。</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③足の爪がない状態で過ごしていると</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腰の痛み・肩や首の痛み</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のトラブルに発展していくことがある。</a:t>
            </a:r>
            <a:endParaRPr kumimoji="1" lang="en-US" altLang="ja-JP" sz="2000" dirty="0">
              <a:latin typeface="ＭＳ ゴシック" panose="020B0609070205080204" pitchFamily="49" charset="-128"/>
              <a:ea typeface="ＭＳ ゴシック" panose="020B0609070205080204" pitchFamily="49" charset="-128"/>
            </a:endParaRPr>
          </a:p>
          <a:p>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ACC6DC3-6FE2-B8EC-3573-2AA790D33E94}"/>
              </a:ext>
            </a:extLst>
          </p:cNvPr>
          <p:cNvSpPr>
            <a:spLocks noGrp="1"/>
          </p:cNvSpPr>
          <p:nvPr>
            <p:ph idx="1"/>
          </p:nvPr>
        </p:nvSpPr>
        <p:spPr>
          <a:xfrm>
            <a:off x="516467" y="922867"/>
            <a:ext cx="10972800" cy="5347547"/>
          </a:xfrm>
        </p:spPr>
        <p:txBody>
          <a:bodyPr>
            <a:normAutofit/>
          </a:bodyPr>
          <a:lstStyle/>
          <a:p>
            <a:pPr marL="0" indent="0">
              <a:buNone/>
            </a:pPr>
            <a:r>
              <a:rPr lang="ja-JP" altLang="en-US" dirty="0">
                <a:solidFill>
                  <a:srgbClr val="0070C0"/>
                </a:solidFill>
                <a:latin typeface="ＭＳ ゴシック" panose="020B0609070205080204" pitchFamily="49" charset="-128"/>
                <a:ea typeface="ＭＳ ゴシック" panose="020B0609070205080204" pitchFamily="49" charset="-128"/>
              </a:rPr>
              <a:t>皮膚について</a:t>
            </a:r>
            <a:endParaRPr lang="en-US" altLang="ja-JP" dirty="0">
              <a:solidFill>
                <a:srgbClr val="0070C0"/>
              </a:solidFill>
              <a:latin typeface="ＭＳ ゴシック" panose="020B0609070205080204" pitchFamily="49" charset="-128"/>
              <a:ea typeface="ＭＳ ゴシック" panose="020B0609070205080204" pitchFamily="49" charset="-128"/>
            </a:endParaRPr>
          </a:p>
          <a:p>
            <a:pPr marL="0" indent="0">
              <a:buNone/>
            </a:pPr>
            <a:endParaRPr lang="en-US" altLang="ja-JP" sz="18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皮膚は頭の先から足先まで人体を覆い、外界との堺を成し物理的・生理的な侵襲より生体内部を保護するバリアとしてはたらく。</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主な生理機能</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・対外保護</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・体温調節</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・知覚作用</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・分泌作用</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・貯蔵作用</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・排泄作用</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ja-JP" altLang="en-US" sz="2000" dirty="0"/>
          </a:p>
        </p:txBody>
      </p:sp>
      <p:sp>
        <p:nvSpPr>
          <p:cNvPr id="4" name="AutoShape 4" descr="皮膚の構造 イラスト 無料 に対する画像結果">
            <a:extLst>
              <a:ext uri="{FF2B5EF4-FFF2-40B4-BE49-F238E27FC236}">
                <a16:creationId xmlns:a16="http://schemas.microsoft.com/office/drawing/2014/main" id="{52D19509-E07D-7B19-4A83-7EEE3CE011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テキスト ボックス 6">
            <a:extLst>
              <a:ext uri="{FF2B5EF4-FFF2-40B4-BE49-F238E27FC236}">
                <a16:creationId xmlns:a16="http://schemas.microsoft.com/office/drawing/2014/main" id="{03F383F2-62AA-DD5F-13A1-B3BE6F1640BE}"/>
              </a:ext>
            </a:extLst>
          </p:cNvPr>
          <p:cNvSpPr txBox="1"/>
          <p:nvPr/>
        </p:nvSpPr>
        <p:spPr>
          <a:xfrm>
            <a:off x="6841921" y="5399979"/>
            <a:ext cx="2174783" cy="336144"/>
          </a:xfrm>
          <a:prstGeom prst="rect">
            <a:avLst/>
          </a:prstGeom>
          <a:noFill/>
          <a:ln>
            <a:noFill/>
          </a:ln>
        </p:spPr>
        <p:txBody>
          <a:bodyPr wrap="square" rtlCol="0">
            <a:spAutoFit/>
          </a:bodyPr>
          <a:lstStyle/>
          <a:p>
            <a:endParaRPr kumimoji="1" lang="ja-JP" altLang="en-US" dirty="0" err="1"/>
          </a:p>
        </p:txBody>
      </p:sp>
      <p:pic>
        <p:nvPicPr>
          <p:cNvPr id="1030" name="Picture 6" descr="【医師監修】肌の構造と皮膚の働きとは？～美肌作りのための基礎知識①～ | りびはだ">
            <a:extLst>
              <a:ext uri="{FF2B5EF4-FFF2-40B4-BE49-F238E27FC236}">
                <a16:creationId xmlns:a16="http://schemas.microsoft.com/office/drawing/2014/main" id="{874205A9-0EAB-868A-C788-412F87CB6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694" y="2675611"/>
            <a:ext cx="5927660" cy="32595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1F2C6AD-96EA-9C85-9455-140C3E811431}"/>
              </a:ext>
            </a:extLst>
          </p:cNvPr>
          <p:cNvSpPr>
            <a:spLocks noGrp="1"/>
          </p:cNvSpPr>
          <p:nvPr>
            <p:ph idx="1"/>
          </p:nvPr>
        </p:nvSpPr>
        <p:spPr>
          <a:xfrm>
            <a:off x="371475" y="872067"/>
            <a:ext cx="11210925" cy="5731320"/>
          </a:xfrm>
        </p:spPr>
        <p:txBody>
          <a:bodyPr/>
          <a:lstStyle/>
          <a:p>
            <a:pPr marL="0" indent="0">
              <a:buNone/>
            </a:pPr>
            <a:endParaRPr lang="en-US" altLang="ja-JP"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dirty="0">
                <a:solidFill>
                  <a:srgbClr val="0070C0"/>
                </a:solidFill>
                <a:latin typeface="ＭＳ ゴシック" panose="020B0609070205080204" pitchFamily="49" charset="-128"/>
                <a:ea typeface="ＭＳ ゴシック" panose="020B0609070205080204" pitchFamily="49" charset="-128"/>
              </a:rPr>
              <a:t>足の機能・役割</a:t>
            </a:r>
            <a:endParaRPr lang="en-US" altLang="ja-JP"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①移動手段：立ったり、歩いたり、階段の昇降など</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②体重を支える：全身の体重を支え、バランスを保つ</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③衝撃吸収：歩行、走行時の衝撃を吸収し、関節や筋肉の負担を軽減する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④血液循環：足の筋肉がポンプのような働きをし、血液を心臓に押し戻す役割</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⑤運動のサポート：地面を蹴る力を助け、歩行や走行をスムーズにする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⑥バランスの保持：足裏のアーチ構造がバランスを保ち姿勢を安定させる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足裏のアーチってなに？　　　　　　　　　　　　　　　　　　　　</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ja-JP" altLang="en-US" sz="1800" dirty="0"/>
          </a:p>
        </p:txBody>
      </p:sp>
      <p:sp>
        <p:nvSpPr>
          <p:cNvPr id="5" name="AutoShape 6" descr="関連する画像の詳細をご覧ください。Human legs on white background illustration Stock Vector Image &amp; Art ...">
            <a:extLst>
              <a:ext uri="{FF2B5EF4-FFF2-40B4-BE49-F238E27FC236}">
                <a16:creationId xmlns:a16="http://schemas.microsoft.com/office/drawing/2014/main" id="{4E086132-88EA-5141-B6C8-BF21F36317A5}"/>
              </a:ext>
            </a:extLst>
          </p:cNvPr>
          <p:cNvSpPr>
            <a:spLocks noChangeAspect="1" noChangeArrowheads="1"/>
          </p:cNvSpPr>
          <p:nvPr/>
        </p:nvSpPr>
        <p:spPr bwMode="auto">
          <a:xfrm>
            <a:off x="8350469" y="3429000"/>
            <a:ext cx="3231931" cy="25818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8" name="Picture 14" descr="パーツ 足イラスト - No: 1519728｜無料イラスト・フリー素材なら「イラストAC」">
            <a:extLst>
              <a:ext uri="{FF2B5EF4-FFF2-40B4-BE49-F238E27FC236}">
                <a16:creationId xmlns:a16="http://schemas.microsoft.com/office/drawing/2014/main" id="{B6E6C22B-EA3C-6328-67F6-655D5DF01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074" y="3840644"/>
            <a:ext cx="4192326" cy="276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099EF781-82AF-BFA1-EA06-A1C815EF7256}"/>
              </a:ext>
            </a:extLst>
          </p:cNvPr>
          <p:cNvSpPr>
            <a:spLocks noGrp="1"/>
          </p:cNvSpPr>
          <p:nvPr>
            <p:ph idx="1"/>
          </p:nvPr>
        </p:nvSpPr>
        <p:spPr>
          <a:xfrm>
            <a:off x="609600" y="699746"/>
            <a:ext cx="10972800" cy="5801053"/>
          </a:xfrm>
        </p:spPr>
        <p:txBody>
          <a:bodyPr/>
          <a:lstStyle/>
          <a:p>
            <a:pPr marL="0" indent="0">
              <a:buNone/>
            </a:pPr>
            <a:r>
              <a:rPr lang="ja-JP" altLang="en-US" sz="2400" dirty="0">
                <a:solidFill>
                  <a:srgbClr val="0070C0"/>
                </a:solidFill>
                <a:latin typeface="ＭＳ ゴシック" panose="020B0609070205080204" pitchFamily="49" charset="-128"/>
                <a:ea typeface="ＭＳ ゴシック" panose="020B0609070205080204" pitchFamily="49" charset="-128"/>
              </a:rPr>
              <a:t>　足裏のアーチってなに？　　　　　　　　　　　　　　　　　　　　</a:t>
            </a:r>
            <a:endParaRPr lang="en-US" altLang="ja-JP" sz="2400"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rgbClr val="0070C0"/>
                </a:solidFill>
                <a:latin typeface="ＭＳ ゴシック" panose="020B0609070205080204" pitchFamily="49" charset="-128"/>
                <a:ea typeface="ＭＳ ゴシック" panose="020B0609070205080204" pitchFamily="49" charset="-128"/>
              </a:rPr>
              <a:t>足のアーチと爪の関係</a:t>
            </a:r>
            <a:endParaRPr lang="en-US" altLang="ja-JP" sz="2000"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足裏は平らではなく全身の体重を支え、歩く時の衝撃を和らげています。</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アーチが崩れると「扁平足」や「外反母趾」になり爪や足趾のトラブル</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の原因になります。</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内側アーチ・・ここのアーチが落ちてくると「扁平足」に。</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横アーチ　・・ここのアーチが落ちてくると「開張足」に。</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dirty="0"/>
              <a:t>　　　　　　　　　　</a:t>
            </a:r>
          </a:p>
        </p:txBody>
      </p:sp>
      <p:pic>
        <p:nvPicPr>
          <p:cNvPr id="10" name="図 9" descr="足の歪みについて – 蒔〜MAKI〜">
            <a:extLst>
              <a:ext uri="{FF2B5EF4-FFF2-40B4-BE49-F238E27FC236}">
                <a16:creationId xmlns:a16="http://schemas.microsoft.com/office/drawing/2014/main" id="{24491762-ACD4-552E-3572-37DB13610B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672" y="1074888"/>
            <a:ext cx="2582269" cy="2039757"/>
          </a:xfrm>
          <a:prstGeom prst="rect">
            <a:avLst/>
          </a:prstGeom>
          <a:noFill/>
          <a:ln>
            <a:noFill/>
          </a:ln>
        </p:spPr>
      </p:pic>
      <p:sp>
        <p:nvSpPr>
          <p:cNvPr id="4" name="テキスト ボックス 3">
            <a:extLst>
              <a:ext uri="{FF2B5EF4-FFF2-40B4-BE49-F238E27FC236}">
                <a16:creationId xmlns:a16="http://schemas.microsoft.com/office/drawing/2014/main" id="{BDF34BB5-FF4B-6641-45EA-BD8857B78E6D}"/>
              </a:ext>
            </a:extLst>
          </p:cNvPr>
          <p:cNvSpPr txBox="1"/>
          <p:nvPr/>
        </p:nvSpPr>
        <p:spPr>
          <a:xfrm>
            <a:off x="-460112" y="5353348"/>
            <a:ext cx="920223" cy="225785"/>
          </a:xfrm>
          <a:prstGeom prst="rect">
            <a:avLst/>
          </a:prstGeom>
          <a:noFill/>
          <a:ln>
            <a:noFill/>
          </a:ln>
        </p:spPr>
        <p:txBody>
          <a:bodyPr wrap="square" rtlCol="0">
            <a:spAutoFit/>
          </a:bodyPr>
          <a:lstStyle/>
          <a:p>
            <a:endParaRPr kumimoji="1" lang="ja-JP" altLang="en-US" dirty="0" err="1"/>
          </a:p>
        </p:txBody>
      </p:sp>
      <p:pic>
        <p:nvPicPr>
          <p:cNvPr id="2052" name="Picture 4" descr="成人期扁平足は後脛骨筋腱の変性や断裂が原因">
            <a:extLst>
              <a:ext uri="{FF2B5EF4-FFF2-40B4-BE49-F238E27FC236}">
                <a16:creationId xmlns:a16="http://schemas.microsoft.com/office/drawing/2014/main" id="{6573A6D2-24D4-8BB0-33A9-E8D339A509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051" y="3741683"/>
            <a:ext cx="2902682" cy="24165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6C509DE-7DC3-E131-6722-B28045AEDE58}"/>
              </a:ext>
            </a:extLst>
          </p:cNvPr>
          <p:cNvSpPr txBox="1"/>
          <p:nvPr/>
        </p:nvSpPr>
        <p:spPr>
          <a:xfrm>
            <a:off x="2358619" y="5590833"/>
            <a:ext cx="1424423" cy="231898"/>
          </a:xfrm>
          <a:prstGeom prst="rect">
            <a:avLst/>
          </a:prstGeom>
          <a:noFill/>
          <a:ln>
            <a:solidFill>
              <a:schemeClr val="bg2"/>
            </a:solidFill>
          </a:ln>
        </p:spPr>
        <p:txBody>
          <a:bodyPr wrap="square" rtlCol="0">
            <a:spAutoFit/>
          </a:bodyPr>
          <a:lstStyle/>
          <a:p>
            <a:endParaRPr kumimoji="1" lang="ja-JP" altLang="en-US" dirty="0" err="1"/>
          </a:p>
        </p:txBody>
      </p:sp>
      <p:pic>
        <p:nvPicPr>
          <p:cNvPr id="2056" name="Picture 8" descr="モートン病、中足骨頭痛の痛みを改善する簡単にできるテーピング | 京都 北区 上京区 肩こり 腰痛 整体 外反母趾 野球肩｜整体ならもり鍼灸整骨院">
            <a:extLst>
              <a:ext uri="{FF2B5EF4-FFF2-40B4-BE49-F238E27FC236}">
                <a16:creationId xmlns:a16="http://schemas.microsoft.com/office/drawing/2014/main" id="{FE6C3B7F-B5BA-2A17-3993-F4CE47077D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361" y="3709823"/>
            <a:ext cx="5621089" cy="28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8AB7107-1990-22B5-A8F3-3B10E56FB03C}"/>
              </a:ext>
            </a:extLst>
          </p:cNvPr>
          <p:cNvSpPr>
            <a:spLocks noGrp="1"/>
          </p:cNvSpPr>
          <p:nvPr>
            <p:ph idx="1"/>
          </p:nvPr>
        </p:nvSpPr>
        <p:spPr>
          <a:xfrm>
            <a:off x="533400" y="685800"/>
            <a:ext cx="11048999" cy="5593080"/>
          </a:xfrm>
        </p:spPr>
        <p:txBody>
          <a:bodyPr/>
          <a:lstStyle/>
          <a:p>
            <a:pPr marL="0" indent="0">
              <a:buNone/>
            </a:pPr>
            <a:r>
              <a:rPr lang="ja-JP" altLang="en-US" dirty="0">
                <a:solidFill>
                  <a:srgbClr val="0070C0"/>
                </a:solidFill>
                <a:latin typeface="ＭＳ ゴシック" panose="020B0609070205080204" pitchFamily="49" charset="-128"/>
                <a:ea typeface="ＭＳ ゴシック" panose="020B0609070205080204" pitchFamily="49" charset="-128"/>
              </a:rPr>
              <a:t>足の解剖</a:t>
            </a:r>
          </a:p>
        </p:txBody>
      </p:sp>
      <p:pic>
        <p:nvPicPr>
          <p:cNvPr id="1026" name="Picture 2" descr="【基礎から学ぶ】足の骨【解剖学】 - PTOT国試対策 ー西島ゼミー">
            <a:extLst>
              <a:ext uri="{FF2B5EF4-FFF2-40B4-BE49-F238E27FC236}">
                <a16:creationId xmlns:a16="http://schemas.microsoft.com/office/drawing/2014/main" id="{4FC21C29-DFC3-5333-F898-B0119AD96F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15" y="1139465"/>
            <a:ext cx="3048000" cy="270550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492B46C-4885-B832-FA11-3A6994747E68}"/>
              </a:ext>
            </a:extLst>
          </p:cNvPr>
          <p:cNvSpPr txBox="1"/>
          <p:nvPr/>
        </p:nvSpPr>
        <p:spPr>
          <a:xfrm>
            <a:off x="3279775" y="1689100"/>
            <a:ext cx="821267" cy="414867"/>
          </a:xfrm>
          <a:prstGeom prst="rect">
            <a:avLst/>
          </a:prstGeom>
          <a:solidFill>
            <a:schemeClr val="bg1"/>
          </a:solidFill>
          <a:ln>
            <a:noFill/>
          </a:ln>
        </p:spPr>
        <p:txBody>
          <a:bodyPr wrap="square" rtlCol="0">
            <a:spAutoFit/>
          </a:bodyPr>
          <a:lstStyle/>
          <a:p>
            <a:endParaRPr kumimoji="1" lang="ja-JP" altLang="en-US" dirty="0" err="1"/>
          </a:p>
        </p:txBody>
      </p:sp>
      <p:pic>
        <p:nvPicPr>
          <p:cNvPr id="2" name="Picture 2" descr="足関節の解剖学｜足首のしくみ｜骨・筋・腱・神経・血管を解説します。">
            <a:extLst>
              <a:ext uri="{FF2B5EF4-FFF2-40B4-BE49-F238E27FC236}">
                <a16:creationId xmlns:a16="http://schemas.microsoft.com/office/drawing/2014/main" id="{1EC2877C-B688-6D5E-1B4E-A3E62EC62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7282" y="1205723"/>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足関節の解剖学｜足首のしくみ｜骨・筋・腱・神経・血管を解説します。">
            <a:extLst>
              <a:ext uri="{FF2B5EF4-FFF2-40B4-BE49-F238E27FC236}">
                <a16:creationId xmlns:a16="http://schemas.microsoft.com/office/drawing/2014/main" id="{83076F74-7CFA-B0F3-309F-AD97AEBA0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4053" y="1170379"/>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D65EAF8-99A8-6F3C-AAE1-C2D205AC31EE}"/>
              </a:ext>
            </a:extLst>
          </p:cNvPr>
          <p:cNvSpPr txBox="1"/>
          <p:nvPr/>
        </p:nvSpPr>
        <p:spPr>
          <a:xfrm>
            <a:off x="3638815" y="4803358"/>
            <a:ext cx="6994525" cy="1200329"/>
          </a:xfrm>
          <a:prstGeom prst="rect">
            <a:avLst/>
          </a:prstGeom>
          <a:noFill/>
          <a:ln>
            <a:solidFill>
              <a:schemeClr val="bg2"/>
            </a:solidFill>
          </a:ln>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足部は</a:t>
            </a:r>
            <a:r>
              <a:rPr kumimoji="1" lang="en-US" altLang="ja-JP" dirty="0">
                <a:latin typeface="ＭＳ ゴシック" panose="020B0609070205080204" pitchFamily="49" charset="-128"/>
                <a:ea typeface="ＭＳ ゴシック" panose="020B0609070205080204" pitchFamily="49" charset="-128"/>
              </a:rPr>
              <a:t>26</a:t>
            </a:r>
            <a:r>
              <a:rPr kumimoji="1" lang="ja-JP" altLang="en-US" dirty="0">
                <a:latin typeface="ＭＳ ゴシック" panose="020B0609070205080204" pitchFamily="49" charset="-128"/>
                <a:ea typeface="ＭＳ ゴシック" panose="020B0609070205080204" pitchFamily="49" charset="-128"/>
              </a:rPr>
              <a:t>個の骨と</a:t>
            </a:r>
            <a:r>
              <a:rPr kumimoji="1" lang="en-US" altLang="ja-JP" dirty="0">
                <a:latin typeface="ＭＳ ゴシック" panose="020B0609070205080204" pitchFamily="49" charset="-128"/>
                <a:ea typeface="ＭＳ ゴシック" panose="020B0609070205080204" pitchFamily="49" charset="-128"/>
              </a:rPr>
              <a:t>2</a:t>
            </a:r>
            <a:r>
              <a:rPr kumimoji="1" lang="ja-JP" altLang="en-US" dirty="0">
                <a:latin typeface="ＭＳ ゴシック" panose="020B0609070205080204" pitchFamily="49" charset="-128"/>
                <a:ea typeface="ＭＳ ゴシック" panose="020B0609070205080204" pitchFamily="49" charset="-128"/>
              </a:rPr>
              <a:t>個の種子骨の合計</a:t>
            </a:r>
            <a:r>
              <a:rPr kumimoji="1" lang="en-US" altLang="ja-JP" dirty="0">
                <a:latin typeface="ＭＳ ゴシック" panose="020B0609070205080204" pitchFamily="49" charset="-128"/>
                <a:ea typeface="ＭＳ ゴシック" panose="020B0609070205080204" pitchFamily="49" charset="-128"/>
              </a:rPr>
              <a:t>28</a:t>
            </a:r>
            <a:r>
              <a:rPr kumimoji="1" lang="ja-JP" altLang="en-US" dirty="0">
                <a:latin typeface="ＭＳ ゴシック" panose="020B0609070205080204" pitchFamily="49" charset="-128"/>
                <a:ea typeface="ＭＳ ゴシック" panose="020B0609070205080204" pitchFamily="49" charset="-128"/>
              </a:rPr>
              <a:t>個からなる。それぞれが独自の機能を吸収しながらバランスを保つ役割を果たしている。</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種子骨：（筋肉や腱の中に形成される骨で腱や靭帯の方向変える滑車のような役割を果たし、骨と腱の摩擦を減らす）</a:t>
            </a:r>
          </a:p>
        </p:txBody>
      </p:sp>
      <p:pic>
        <p:nvPicPr>
          <p:cNvPr id="1030" name="Picture 6" descr="種子骨障害について【金沢市アルコット接骨院】 – 金沢市アルコット接骨院【インソール工房併設】">
            <a:extLst>
              <a:ext uri="{FF2B5EF4-FFF2-40B4-BE49-F238E27FC236}">
                <a16:creationId xmlns:a16="http://schemas.microsoft.com/office/drawing/2014/main" id="{6A3DCDF6-F71F-09A1-D6AA-055B899BDE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74551" y="4187806"/>
            <a:ext cx="2400914" cy="178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69D14-B2FA-4A5C-9E8B-2FF5C5926020}"/>
              </a:ext>
            </a:extLst>
          </p:cNvPr>
          <p:cNvSpPr>
            <a:spLocks noGrp="1"/>
          </p:cNvSpPr>
          <p:nvPr>
            <p:ph type="title"/>
          </p:nvPr>
        </p:nvSpPr>
        <p:spPr>
          <a:xfrm>
            <a:off x="609600" y="777765"/>
            <a:ext cx="10972800" cy="775033"/>
          </a:xfrm>
        </p:spPr>
        <p:txBody>
          <a:bodyPr>
            <a:normAutofit/>
          </a:bodyPr>
          <a:lstStyle/>
          <a:p>
            <a:r>
              <a:rPr lang="en-US" altLang="ja-JP" sz="4000" dirty="0">
                <a:latin typeface="ＭＳ ゴシック" panose="020B0609070205080204" pitchFamily="49" charset="-128"/>
                <a:ea typeface="ＭＳ ゴシック" panose="020B0609070205080204" pitchFamily="49" charset="-128"/>
              </a:rPr>
              <a:t>2.</a:t>
            </a:r>
            <a:r>
              <a:rPr lang="ja-JP" altLang="en-US" sz="4000" dirty="0">
                <a:latin typeface="ＭＳ ゴシック" panose="020B0609070205080204" pitchFamily="49" charset="-128"/>
                <a:ea typeface="ＭＳ ゴシック" panose="020B0609070205080204" pitchFamily="49" charset="-128"/>
              </a:rPr>
              <a:t>爪白癬・肥厚爪・巻き爪・陥入爪</a:t>
            </a:r>
          </a:p>
        </p:txBody>
      </p:sp>
      <p:sp>
        <p:nvSpPr>
          <p:cNvPr id="3" name="コンテンツ プレースホルダー 2">
            <a:extLst>
              <a:ext uri="{FF2B5EF4-FFF2-40B4-BE49-F238E27FC236}">
                <a16:creationId xmlns:a16="http://schemas.microsoft.com/office/drawing/2014/main" id="{B6D3CA3E-C95E-8F5A-897E-609276E0DA4B}"/>
              </a:ext>
            </a:extLst>
          </p:cNvPr>
          <p:cNvSpPr>
            <a:spLocks noGrp="1"/>
          </p:cNvSpPr>
          <p:nvPr>
            <p:ph idx="1"/>
          </p:nvPr>
        </p:nvSpPr>
        <p:spPr>
          <a:xfrm>
            <a:off x="609600" y="1552798"/>
            <a:ext cx="11151476" cy="4726082"/>
          </a:xfrm>
        </p:spPr>
        <p:txBody>
          <a:bodyPr>
            <a:normAutofit lnSpcReduction="10000"/>
          </a:bodyPr>
          <a:lstStyle/>
          <a:p>
            <a:pPr marL="0" indent="0">
              <a:buNone/>
            </a:pPr>
            <a:r>
              <a:rPr lang="ja-JP" altLang="en-US" sz="2000" dirty="0">
                <a:solidFill>
                  <a:srgbClr val="0070C0"/>
                </a:solidFill>
                <a:latin typeface="ＭＳ ゴシック" panose="020B0609070205080204" pitchFamily="49" charset="-128"/>
                <a:ea typeface="ＭＳ ゴシック" panose="020B0609070205080204" pitchFamily="49" charset="-128"/>
              </a:rPr>
              <a:t>爪白癬</a:t>
            </a:r>
            <a:endParaRPr lang="en-US" altLang="ja-JP" sz="2000"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・皮膚糸状菌という真菌（カビ）による皮膚感染症のことですかゆみなど自覚症状を伴うことが</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あるが、必ずしも症状があるとは限りません。</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・真菌はプール、公衆浴場、病院、家庭などあらゆる環境の中に潜んでいる。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・皮膚が湿潤している状態で罹患しやすくなる。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solidFill>
                  <a:srgbClr val="FF0000"/>
                </a:solidFill>
                <a:latin typeface="ＭＳ ゴシック" panose="020B0609070205080204" pitchFamily="49" charset="-128"/>
                <a:ea typeface="ＭＳ ゴシック" panose="020B0609070205080204" pitchFamily="49" charset="-128"/>
              </a:rPr>
              <a:t>★真菌を防ぐには</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・足の清潔・蒸れを防ぐ。</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・特に足趾の間は蒸れやすく清潔も保ちにくい部分なので丁寧に洗い、充分に乾燥させること　</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が大切です。</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・日常生活で真菌を全て排除するのは不可能であり、いつでも付着する可能性があるものと捉</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え、感染症にならないようこまめに洗い流して除去することが重要です。</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solidFill>
                  <a:srgbClr val="FF0000"/>
                </a:solidFill>
                <a:latin typeface="ＭＳ ゴシック" panose="020B0609070205080204" pitchFamily="49" charset="-128"/>
                <a:ea typeface="ＭＳ ゴシック" panose="020B0609070205080204" pitchFamily="49" charset="-128"/>
              </a:rPr>
              <a:t>・白癬菌が皮膚内に侵入し、感染が成立するまでに最低</a:t>
            </a:r>
            <a:r>
              <a:rPr lang="en-US" altLang="ja-JP" sz="2000" dirty="0">
                <a:solidFill>
                  <a:srgbClr val="FF0000"/>
                </a:solidFill>
                <a:latin typeface="ＭＳ ゴシック" panose="020B0609070205080204" pitchFamily="49" charset="-128"/>
                <a:ea typeface="ＭＳ ゴシック" panose="020B0609070205080204" pitchFamily="49" charset="-128"/>
              </a:rPr>
              <a:t>24</a:t>
            </a:r>
            <a:r>
              <a:rPr lang="ja-JP" altLang="en-US" sz="2000" dirty="0">
                <a:solidFill>
                  <a:srgbClr val="FF0000"/>
                </a:solidFill>
                <a:latin typeface="ＭＳ ゴシック" panose="020B0609070205080204" pitchFamily="49" charset="-128"/>
                <a:ea typeface="ＭＳ ゴシック" panose="020B0609070205080204" pitchFamily="49" charset="-128"/>
              </a:rPr>
              <a:t>時間かかります。感染リスクの高い場</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rgbClr val="FF0000"/>
                </a:solidFill>
                <a:latin typeface="ＭＳ ゴシック" panose="020B0609070205080204" pitchFamily="49" charset="-128"/>
                <a:ea typeface="ＭＳ ゴシック" panose="020B0609070205080204" pitchFamily="49" charset="-128"/>
              </a:rPr>
              <a:t>　所を裸足で歩いた時は</a:t>
            </a:r>
            <a:r>
              <a:rPr lang="en-US" altLang="ja-JP" sz="2000" dirty="0">
                <a:solidFill>
                  <a:srgbClr val="FF0000"/>
                </a:solidFill>
                <a:latin typeface="ＭＳ ゴシック" panose="020B0609070205080204" pitchFamily="49" charset="-128"/>
                <a:ea typeface="ＭＳ ゴシック" panose="020B0609070205080204" pitchFamily="49" charset="-128"/>
              </a:rPr>
              <a:t>24</a:t>
            </a:r>
            <a:r>
              <a:rPr lang="ja-JP" altLang="en-US" sz="2000" dirty="0">
                <a:solidFill>
                  <a:srgbClr val="FF0000"/>
                </a:solidFill>
                <a:latin typeface="ＭＳ ゴシック" panose="020B0609070205080204" pitchFamily="49" charset="-128"/>
                <a:ea typeface="ＭＳ ゴシック" panose="020B0609070205080204" pitchFamily="49" charset="-128"/>
              </a:rPr>
              <a:t>時間以内に足をきれいに洗うようにしましょう。</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95545BE-6D3D-D167-23D1-77703B9C699F}"/>
              </a:ext>
            </a:extLst>
          </p:cNvPr>
          <p:cNvSpPr>
            <a:spLocks noGrp="1"/>
          </p:cNvSpPr>
          <p:nvPr>
            <p:ph idx="1"/>
          </p:nvPr>
        </p:nvSpPr>
        <p:spPr>
          <a:xfrm>
            <a:off x="567558" y="840827"/>
            <a:ext cx="11235559" cy="5770180"/>
          </a:xfrm>
        </p:spPr>
        <p:txBody>
          <a:bodyPr>
            <a:normAutofit/>
          </a:bodyPr>
          <a:lstStyle/>
          <a:p>
            <a:pPr marL="0" indent="0">
              <a:buNone/>
            </a:pPr>
            <a:r>
              <a:rPr lang="ja-JP" altLang="en-US" sz="2400" dirty="0">
                <a:solidFill>
                  <a:srgbClr val="0070C0"/>
                </a:solidFill>
                <a:latin typeface="ＭＳ ゴシック" panose="020B0609070205080204" pitchFamily="49" charset="-128"/>
                <a:ea typeface="ＭＳ ゴシック" panose="020B0609070205080204" pitchFamily="49" charset="-128"/>
              </a:rPr>
              <a:t>軟膏を効果的に塗布する方法</a:t>
            </a:r>
            <a:endParaRPr lang="en-US" altLang="ja-JP" sz="2400"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・足は毎日石けんで趾間まで丁寧に洗う。ゴシゴシ強くこすることは避け、洗った後は水分をよ　　</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く拭き取り乾燥させる。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・軟膏を塗る前に前回の残った軟膏は落としてから塗る。（入浴や足浴後が効果的）</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1</a:t>
            </a:r>
            <a:r>
              <a:rPr lang="ja-JP" altLang="en-US" sz="2000" dirty="0">
                <a:latin typeface="ＭＳ ゴシック" panose="020B0609070205080204" pitchFamily="49" charset="-128"/>
                <a:ea typeface="ＭＳ ゴシック" panose="020B0609070205080204" pitchFamily="49" charset="-128"/>
              </a:rPr>
              <a:t>日</a:t>
            </a:r>
            <a:r>
              <a:rPr lang="en-US" altLang="ja-JP" sz="2000" dirty="0">
                <a:latin typeface="ＭＳ ゴシック" panose="020B0609070205080204" pitchFamily="49" charset="-128"/>
                <a:ea typeface="ＭＳ ゴシック" panose="020B0609070205080204" pitchFamily="49" charset="-128"/>
              </a:rPr>
              <a:t>2</a:t>
            </a:r>
            <a:r>
              <a:rPr lang="ja-JP" altLang="en-US" sz="2000"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3</a:t>
            </a:r>
            <a:r>
              <a:rPr lang="ja-JP" altLang="en-US" sz="2000" dirty="0">
                <a:latin typeface="ＭＳ ゴシック" panose="020B0609070205080204" pitchFamily="49" charset="-128"/>
                <a:ea typeface="ＭＳ ゴシック" panose="020B0609070205080204" pitchFamily="49" charset="-128"/>
              </a:rPr>
              <a:t>回塗布する。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・抗真菌薬は、症状の出ているところだけでなく足の裏と趾間など全体に塗る。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・抗真菌薬は薄くのばし、すりこむように塗る。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・症状にもよりますが治癒までに数ヶ月から</a:t>
            </a:r>
            <a:r>
              <a:rPr lang="en-US" altLang="ja-JP" sz="2000" dirty="0">
                <a:latin typeface="ＭＳ ゴシック" panose="020B0609070205080204" pitchFamily="49" charset="-128"/>
                <a:ea typeface="ＭＳ ゴシック" panose="020B0609070205080204" pitchFamily="49" charset="-128"/>
              </a:rPr>
              <a:t>1</a:t>
            </a:r>
            <a:r>
              <a:rPr lang="ja-JP" altLang="en-US" sz="2000"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2</a:t>
            </a:r>
            <a:r>
              <a:rPr lang="ja-JP" altLang="en-US" sz="2000" dirty="0">
                <a:latin typeface="ＭＳ ゴシック" panose="020B0609070205080204" pitchFamily="49" charset="-128"/>
                <a:ea typeface="ＭＳ ゴシック" panose="020B0609070205080204" pitchFamily="49" charset="-128"/>
              </a:rPr>
              <a:t>年かかることがあるので、「症状がないから」</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といって勝手にやめたりしないようにする。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400" dirty="0">
                <a:solidFill>
                  <a:srgbClr val="0070C0"/>
                </a:solidFill>
                <a:latin typeface="ＭＳ ゴシック" panose="020B0609070205080204" pitchFamily="49" charset="-128"/>
                <a:ea typeface="ＭＳ ゴシック" panose="020B0609070205080204" pitchFamily="49" charset="-128"/>
              </a:rPr>
              <a:t>伝播の予防</a:t>
            </a:r>
            <a:endParaRPr lang="en-US" altLang="ja-JP" sz="2400" dirty="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・バスマットやタオルは共用せず、常に清潔な物を使用する。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・傷をつくらないように注意する。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・靴下は毎日履き替える、靴も毎日履き替えて乾燥に心がける。</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・スリッパも共用しない。</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・家族の白癬も一緒に治療しましょう。</a:t>
            </a:r>
            <a:endParaRPr lang="en-US" altLang="ja-JP" sz="2000" dirty="0">
              <a:latin typeface="ＭＳ ゴシック" panose="020B0609070205080204" pitchFamily="49" charset="-128"/>
              <a:ea typeface="ＭＳ ゴシック" panose="020B0609070205080204" pitchFamily="49" charset="-128"/>
            </a:endParaRPr>
          </a:p>
          <a:p>
            <a:pPr marL="0" indent="0">
              <a:buNone/>
            </a:pPr>
            <a:endParaRPr lang="ja-JP" altLang="en-US" sz="1800" dirty="0">
              <a:latin typeface="ＭＳ ゴシック" panose="020B0609070205080204" pitchFamily="49" charset="-128"/>
              <a:ea typeface="ＭＳ ゴシック" panose="020B0609070205080204" pitchFamily="49" charset="-128"/>
            </a:endParaRPr>
          </a:p>
          <a:p>
            <a:pPr marL="0" indent="0">
              <a:buNone/>
            </a:pPr>
            <a:endParaRPr kumimoji="1" lang="ja-JP" altLang="en-US" dirty="0"/>
          </a:p>
        </p:txBody>
      </p:sp>
    </p:spTree>
    <p:extLst>
      <p:ext uri="{BB962C8B-B14F-4D97-AF65-F5344CB8AC3E}">
        <p14:creationId xmlns:p14="http://schemas.microsoft.com/office/powerpoint/2010/main" val="37591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ブレーンストーミングのプレゼンテーション">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482_TF03460637.potx" id="{8F3B156D-932A-4C4F-B19B-13DA9C7AB513}" vid="{CAF0C7A8-6467-402F-B5CC-E460ADA54AE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ビジネス ブレーンストーミングのプレゼンテーション</Template>
  <TotalTime>1443</TotalTime>
  <Words>6204</Words>
  <Application>Microsoft Office PowerPoint</Application>
  <PresentationFormat>ワイド画面</PresentationFormat>
  <Paragraphs>278</Paragraphs>
  <Slides>21</Slides>
  <Notes>19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AR P丸ゴシック体E</vt:lpstr>
      <vt:lpstr>Meiryo UI</vt:lpstr>
      <vt:lpstr>ＭＳ ゴシック</vt:lpstr>
      <vt:lpstr>ＭＳ 明朝</vt:lpstr>
      <vt:lpstr>游明朝</vt:lpstr>
      <vt:lpstr>Palatino Linotype</vt:lpstr>
      <vt:lpstr>Wingdings 2</vt:lpstr>
      <vt:lpstr>ブレーンストーミングのプレゼンテーション</vt:lpstr>
      <vt:lpstr> 庄原市介護支援専門員連絡協議会研修 　　　　　　　　　　　　　　　　　　　　　2025年8月28日（木）</vt:lpstr>
      <vt:lpstr>講義内容</vt:lpstr>
      <vt:lpstr>1.爪の解剖・皮膚の役割・足の機能</vt:lpstr>
      <vt:lpstr>PowerPoint プレゼンテーション</vt:lpstr>
      <vt:lpstr>PowerPoint プレゼンテーション</vt:lpstr>
      <vt:lpstr>PowerPoint プレゼンテーション</vt:lpstr>
      <vt:lpstr>PowerPoint プレゼンテーション</vt:lpstr>
      <vt:lpstr>2.爪白癬・肥厚爪・巻き爪・陥入爪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鶏眼・胼胝・疣贅</vt:lpstr>
      <vt:lpstr>4.外反母趾とは？</vt:lpstr>
      <vt:lpstr>PowerPoint プレゼンテーション</vt:lpstr>
      <vt:lpstr>5.足の観察ポイント</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看護部 瀬尾医院</dc:creator>
  <cp:lastModifiedBy>高弘 新丸</cp:lastModifiedBy>
  <cp:revision>99</cp:revision>
  <cp:lastPrinted>2025-08-08T06:36:17Z</cp:lastPrinted>
  <dcterms:created xsi:type="dcterms:W3CDTF">2025-07-17T01:22:19Z</dcterms:created>
  <dcterms:modified xsi:type="dcterms:W3CDTF">2025-08-20T00:35:19Z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